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28" r:id="rId3"/>
    <p:sldId id="354" r:id="rId4"/>
    <p:sldId id="257" r:id="rId5"/>
    <p:sldId id="258" r:id="rId6"/>
    <p:sldId id="358" r:id="rId7"/>
    <p:sldId id="273" r:id="rId8"/>
    <p:sldId id="269" r:id="rId9"/>
    <p:sldId id="272" r:id="rId10"/>
    <p:sldId id="275" r:id="rId11"/>
    <p:sldId id="270" r:id="rId12"/>
    <p:sldId id="274" r:id="rId13"/>
    <p:sldId id="259" r:id="rId14"/>
    <p:sldId id="260" r:id="rId15"/>
    <p:sldId id="262" r:id="rId16"/>
    <p:sldId id="261" r:id="rId17"/>
    <p:sldId id="263" r:id="rId18"/>
    <p:sldId id="264" r:id="rId19"/>
    <p:sldId id="266" r:id="rId20"/>
    <p:sldId id="267" r:id="rId21"/>
    <p:sldId id="268" r:id="rId22"/>
    <p:sldId id="349" r:id="rId23"/>
    <p:sldId id="265" r:id="rId24"/>
    <p:sldId id="279" r:id="rId25"/>
    <p:sldId id="281" r:id="rId26"/>
    <p:sldId id="280" r:id="rId27"/>
    <p:sldId id="337" r:id="rId28"/>
    <p:sldId id="338" r:id="rId29"/>
    <p:sldId id="284" r:id="rId30"/>
    <p:sldId id="355" r:id="rId31"/>
    <p:sldId id="286" r:id="rId32"/>
    <p:sldId id="340" r:id="rId33"/>
    <p:sldId id="341" r:id="rId34"/>
    <p:sldId id="342" r:id="rId35"/>
    <p:sldId id="288" r:id="rId36"/>
    <p:sldId id="343" r:id="rId37"/>
    <p:sldId id="291" r:id="rId38"/>
    <p:sldId id="292" r:id="rId39"/>
    <p:sldId id="293" r:id="rId40"/>
    <p:sldId id="294" r:id="rId41"/>
    <p:sldId id="289" r:id="rId42"/>
    <p:sldId id="296" r:id="rId43"/>
    <p:sldId id="344" r:id="rId44"/>
    <p:sldId id="345" r:id="rId45"/>
    <p:sldId id="350" r:id="rId46"/>
    <p:sldId id="346" r:id="rId47"/>
    <p:sldId id="351" r:id="rId48"/>
    <p:sldId id="352" r:id="rId49"/>
    <p:sldId id="297" r:id="rId50"/>
    <p:sldId id="325" r:id="rId51"/>
    <p:sldId id="326" r:id="rId52"/>
    <p:sldId id="327" r:id="rId53"/>
    <p:sldId id="353" r:id="rId54"/>
    <p:sldId id="295" r:id="rId55"/>
    <p:sldId id="298" r:id="rId56"/>
    <p:sldId id="299" r:id="rId57"/>
    <p:sldId id="300" r:id="rId58"/>
    <p:sldId id="301" r:id="rId59"/>
    <p:sldId id="302" r:id="rId60"/>
    <p:sldId id="308" r:id="rId61"/>
    <p:sldId id="303" r:id="rId62"/>
    <p:sldId id="304" r:id="rId63"/>
    <p:sldId id="305" r:id="rId64"/>
    <p:sldId id="307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56" r:id="rId76"/>
    <p:sldId id="335" r:id="rId77"/>
    <p:sldId id="357" r:id="rId78"/>
    <p:sldId id="319" r:id="rId79"/>
    <p:sldId id="320" r:id="rId80"/>
    <p:sldId id="333" r:id="rId81"/>
    <p:sldId id="321" r:id="rId82"/>
    <p:sldId id="322" r:id="rId83"/>
    <p:sldId id="323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5"/>
    <p:restoredTop sz="96405"/>
  </p:normalViewPr>
  <p:slideViewPr>
    <p:cSldViewPr snapToGrid="0" snapToObjects="1">
      <p:cViewPr>
        <p:scale>
          <a:sx n="125" d="100"/>
          <a:sy n="125" d="100"/>
        </p:scale>
        <p:origin x="264" y="6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8:31:56.7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74 105 24575,'35'0'0,"2"0"0,-17 3 0,8 1 0,-11 2 0,14 3 0,-11-2 0,5 0 0,-10-2 0,-7-5 0,0 5 0,0-5 0,3 3 0,-3-1 0,2-1 0,-2 1 0,1-2 0,1 0 0,0 0 0,0 0 0,-1 0 0,2 0 0,-3 0 0,1 0 0,0 0 0,4 0 0,-3 0 0,3 0 0,-4 0 0,0 0 0,2 0 0,-2-2 0,3 1 0,0-2 0,-3 3 0,1 0 0,-1 0 0,-1 0 0,2 0 0,-2 0 0,3 0 0,-1 0 0,-2 0 0,2 0 0,-2 0 0,3 0 0,0 0 0,-3 0 0,4 0 0,-1 0 0,-2 0 0,2 0 0,-3 0 0,0 0 0,2 0 0,1 0 0,-3 0 0,1 0 0,0 0 0,1 0 0,1 0 0,-3 0 0,2 0 0,1 0 0,1 0 0,-1 0 0,-2 0 0,-1 0 0,0 0 0,3 0 0,-2 0 0,1 0 0,-2 0 0,9-2 0,-12 1 0,10-1 0,-4 2 0,14 0 0,4 0 0,4 0 0,-5 0 0,0-6 0,1 4 0,-5-4 0,0 6 0,-5 0 0,1 0 0,-1 0 0,1 0 0,-1 0 0,1 0 0,3 0 0,-2 0 0,2 0 0,0-4 0,-2 4 0,6-4 0,-6 4 0,6 0 0,-6 0 0,6 0 0,-7 0 0,4 0 0,-5 0 0,1 0 0,-4 0 0,3 0 0,-6 0 0,9 0 0,4 0 0,-7 0 0,11 0 0,-12 0 0,15 0 0,0 0 0,6 0 0,-1 0 0,6 0 0,-5 0 0,10 0 0,-10 0 0,9 0 0,-8 0 0,3 0 0,-9 0 0,-1 0 0,-9 0 0,4 0 0,-11 0 0,9 0 0,-5-3 0,-11 2 0,-33-2 0,-1 6 0,-21 1 0,25 2 0,1 1 0,3-1 0,1 0 0,3 0 0,0 0 0,0 0 0,0 0 0,0 0 0,0 0 0,0 0 0,0 0 0,0-1 0,0 1 0,0 0 0,0 0 0,0 0 0,3 0 0,-2 0 0,2-1 0,0-1 0,1 1 0,-1-5 0,1 7 0,-1-5 0,1 5 0,0-4 0,2 2 0,-4 0 0,1 1 0,1-3 0,-2 2 0,4-3 0,-4 4 0,1-1 0,1-2 0,-2 2 0,2-5 0,0 5 0,-2-2 0,2 0 0,0 1 0,-2-3 0,2 4 0,-1-5 0,-1 5 0,2-5 0,0 5 0,-1-2 0,0 0 0,1-1 0,-5 0 0,6-1 0,-7 4 0,8-4 0,-5 1 0,2 1 0,0-3 0,-2 6 0,2-6 0,0 5 0,-3-4 0,6 1 0,-5 1 0,3 0 0,0 2 0,0 0 0,0-2 0,0 4 0,-1-5 0,-2 5 0,5-6 0,-7 4 0,3-2 0,-4 0 0,2 2 0,0-2 0,3 1 0,-3 1 0,6-4 0,-5 4 0,2-4 0,0 4 0,-1-5 0,4 5 0,-4-4 0,2 3 0,-1-3 0,0 1 0,1 1 0,-3-3 0,1 3 0,1-1 0,-1-1 0,2 1 0,-1-2 0,-1 0 0,1 0 0,1 0 0,-3 0 0,2 0 0,0 0 0,-2 0 0,2 0 0,0 0 0,-2 0 0,2 0 0,0 0 0,-2 0 0,2 3 0,-3-3 0,3 3 0,-3-3 0,3 0 0,0 0 0,-4 0 0,6 0 0,-4 0 0,2 0 0,2 0 0,-5 5 0,6-2 0,-2 3 0,0 1 0,2-4 0,-2 5 0,1 0 0,0-5 0,-3 5 0,1-5 0,0 0 0,-1 4 0,4-6 0,-4 7 0,1-5 0,1 2 0,-3 0 0,5-2 0,-4 2 0,2-4 0,-1 3 0,-1-3 0,2 4 0,-1-5 0,-1 5 0,2-4 0,-2 1 0,-1-2 0,3 0 0,-2 0 0,3 0 0,-1-7 0,0 0 0,5-7 0,-2 5 0,4-2 0,-4 2 0,2-1 0,-3-1 0,3 2 0,-5 0 0,4 0 0,-4 1 0,2 2 0,1-3 0,-3 4 0,-1-1 0,0 3 0,-4-2 0,6 4 0,-7-2 0,5 3 0,-3-2 0,3 1 0,-2-4 0,2 4 0,-3-2 0,3 1 0,-2 1 0,2-1 0,0 2 0,-3 0 0,4 0 0,-4 0 0,3 0 0,-4 0 0,3 0 0,-1 0 0,-1 3 0,3 0 0,-3 3 0,3 0 0,-2-3 0,2 2 0,0-5 0,-2 5 0,3-2 0,-1 0 0,-1 2 0,2-2 0,-1 0 0,-1 2 0,2-5 0,0 3 0,-3-3 0,3 0 0,-3 0 0,1-5 0,4 1 0,-1-6 0,1 2 0,3-1 0,-4 2 0,4-1 0,-3 2 0,1-5 0,-1 5 0,1-1 0,-1-1 0,1 2 0,-2-4 0,1 4 0,-2 1 0,0-2 0,2 3 0,-1-4 0,-1 0 0,2 0 0,-2 2 0,2-4 0,1 6 0,-1-4 0,0-3 0,3 4 0,-2-3 0,2 2 0,-2 2 0,-3-4 0,2 3 0,0 0 0,-1-1 0,4 2 0,-5-2 0,0 0 0,4 2 0,-5-2 0,3 1 0,-2 3 0,-2-3 0,4 5 0,24-6 0,-12 5 0,24-1 0,-24 4 0,5 0 0,-2 0 0,0 0 0,2 0 0,1 0 0,1 0 0,6 0 0,-3 0 0,3 0 0,1 0 0,-1 0 0,1 0 0,-1 0 0,1-3 0,-1 2 0,-3-5 0,0 6 0,-4-3 0,-4 3 0,4 0 0,-3 0 0,0 0 0,4 0 0,-6 0 0,6 0 0,-1 0 0,0 0 0,2-3 0,-2 3 0,0-3 0,3 3 0,-2 0 0,6-3 0,-7 2 0,4-2 0,-1 3 0,-2 0 0,5-3 0,-5 3 0,2-3 0,0 3 0,-2 0 0,2 0 0,-6 0 0,3 0 0,-3 0 0,0 0 0,4 0 0,-6 0 0,6 0 0,-4 0 0,0 0 0,2 0 0,1 0 0,0 0 0,6 0 0,-5 0 0,5 0 0,-5 0 0,6 0 0,-3 0 0,3 0 0,1 0 0,-1 0 0,-3 0 0,3 0 0,-6 0 0,2 0 0,-3 0 0,0 0 0,0 0 0,0 0 0,-1 0 0,1 0 0,0 0 0,0 0 0,3 0 0,-2 0 0,2 0 0,-3 0 0,3 0 0,2 0 0,2 0 0,1-6 0,7 1 0,3-9 0,9 6 0,4-7 0,7 2 0,6-8 0,-17 10 0,-5-1 0,-26 12 0,3 0 0,-2 0 0,0 2 0,5 4 0,-8-2 0,5 3 0,-3-4 0,-2 0 0,4 2 0,-2-5 0,0 5 0,4-4 0,-6 1 0,6-2 0,-5 2 0,1-1 0,5 3 0,-7-3 0,4 1 0,1 1 0,-4-2 0,6 1 0,-4-2 0,3 0 0,-3 0 0,2 0 0,-2 0 0,0 0 0,1 0 0,-2 3 0,3-3 0,-3 3 0,2-3 0,-2 0 0,3 0 0,0 0 0,0 0 0,0 0 0,1 0 0,0 0 0,-3 0 0,2 0 0,-2 0 0,3 0 0,0 0 0,3 0 0,-2 0 0,2 0 0,-3 0 0,0 0 0,-3 0 0,2 0 0,-2 0 0,-1 0 0,3 0 0,-3 0 0,3 0 0,-3 0 0,2 0 0,-2 0 0,3 0 0,-1 0 0,-1 0 0,-36 0 0,12 0 0,-24 0 0,24 0 0,3 0 0,0 0 0,3 0 0,-2 0 0,2 0 0,-3 0 0,0 0 0,0 0 0,-4 0 0,0 0 0,-3 0 0,-1 0 0,-3 0 0,-2 0 0,0 0 0,-2 0 0,2 0 0,1 0 0,0 3 0,1-3 0,6 3 0,-6-3 0,7 0 0,0 0 0,-3 0 0,6 3 0,-6-3 0,3 3 0,-3-3 0,-1 0 0,1 0 0,-1 0 0,0 0 0,1 0 0,-1 0 0,1 0 0,-1 0 0,-1 0 0,4 0 0,3 0 0,2 0 0,6 0 0,-5 0 0,3 0 0,-3 0 0,2 0 0,-5 0 0,8 0 0,-5 0 0,-1 0 0,-2 0 0,-6 0 0,-3 0 0,2 0 0,-2 0 0,3 0 0,1 0 0,2 0 0,-1 0 0,5 0 0,-6 0 0,6 0 0,-2 0 0,0 0 0,2 0 0,-3 0 0,4 0 0,3 0 0,-2 0 0,2 0 0,0 0 0,-5 0 0,8 0 0,-8 0 0,3 0 0,1 0 0,-4 0 0,5 0 0,0 0 0,-2 0 0,-1 0 0,3 0 0,-2 0 0,3 0 0,-1 0 0,-5 0 0,5 0 0,-2 3 0,3-3 0,-1 2 0,-3-2 0,3 3 0,-3-3 0,3 3 0,-3-3 0,3 0 0,-4 2 0,6-1 0,-4 2 0,-3-3 0,0 0 0,-5 0 0,0 0 0,3 0 0,-3 0 0,-1 0 0,0 0 0,1 0 0,3 0 0,-3 0 0,3 0 0,-1 0 0,-1 0 0,5 0 0,-6 0 0,6 0 0,-2 0 0,3 0 0,3 0 0,-2 0 0,-1 0 0,3 0 0,-5 0 0,8 0 0,-5 0 0,-1 0 0,3 0 0,-2 0 0,3 0 0,-1 0 0,-1 0 0,-1 0 0,3 0 0,-1 0 0,0 0 0,-1 0 0,-1 0 0,3 0 0,-2 0 0,1 0 0,-1 0 0,1 0 0,-1 0 0,2 0 0,-3 0 0,2 0 0,-2 0 0,3 0 0,-4 0 0,4 0 0,-3 0 0,3 0 0,-1 0 0,-1 0 0,1 0 0,-1-3 0,2 3 0,-2-2 0,2 2 0,-2 0 0,-1-3 0,3 3 0,-2-3 0,3-1 0,1-1 0,2-8 0,4 5 0,0-2 0,0 0 0,0 4 0,0-6 0,16 15 0,-9-4 0,12 9 0,-14-6 0,1-2 0,6 2 0,-5-1 0,6 1 0,-6-2 0,2 0 0,1 2 0,-1-1 0,1 4 0,-1-5 0,-1 3 0,3-3 0,-2 0 0,3 0 0,0 0 0,-3 0 0,2 0 0,-2 0 0,-1 0 0,3 0 0,-3 0 0,3 0 0,-3 0 0,2 0 0,-1 0 0,-1 0 0,4 0 0,-4 0 0,4 0 0,-4 0 0,6 0 0,-8 0 0,8 0 0,-5 0 0,3 0 0,0 0 0,0 0 0,-1 0 0,1 0 0,0 0 0,-3 0 0,2 0 0,-2 0 0,0 0 0,1 0 0,-2 0 0,2 0 0,0 0 0,-2 0 0,2 0 0,-2 0 0,3 0 0,-1 0 0,2 0 0,-4 0 0,3 0 0,-2 0 0,0 0 0,2 0 0,-2 0 0,0 0 0,2 0 0,-2 0 0,0 0 0,1 0 0,-2 0 0,3 0 0,-3 0 0,2 0 0,-2 0 0,3 0 0,0 0 0,-3 0 0,2-3 0,-1 3 0,1-3 0,-1 3 0,1-2 0,-2 1 0,2-1 0,1 2 0,-3 0 0,1 0 0,-1 0 0,3 0 0,-1-2 0,1 1 0,-2-1 0,2 2 0,-2-3 0,6 2 0,-2-1 0,2 2 0,-3 0 0,0 0 0,0 0 0,-1 0 0,-2 0 0,2-3 0,-2 2 0,0-1 0,1 2 0,-1-3 0,0 3 0,1-5 0,-2 2 0,0 0 0,2 0 0,-1 3 0,1 0 0,-1 0 0,1 0 0,-2 0 0,3 0 0,-1 0 0,-2 0 0,2 0 0,-2 0 0,3 0 0,0 0 0,-3 0 0,2 0 0,-2-2 0,3 1 0,-3-1 0,3 2 0,-2 0 0,2 0 0,-2 0 0,2 0 0,-3 0 0,1 0 0,1 0 0,-1 0 0,1 0 0,-1 0 0,1 0 0,-2 0 0,3 0 0,-1 0 0,-2 0 0,3 0 0,-2 0 0,3 0 0,0 0 0,3 0 0,-2-3 0,2 0 0,0 0 0,-2-3 0,2 6 0,1-3 0,-4 3 0,7 0 0,-3 0 0,-3 0 0,-1 0 0,-4 0 0,1 0 0,2 3 0,1 0 0,0 0 0,0 2 0,3-1 0,-2-1 0,2 3 0,-3-3 0,0 0 0,0 3 0,-3-6 0,2 6 0,-5-6 0,5 6 0,-2-6 0,0 3 0,2-3 0,1 0 0,0 0 0,2 0 0,-2 3 0,0-3 0,3 3 0,-2-3 0,6 0 0,-3 0 0,3 3 0,1-3 0,-1 3 0,1-3 0,-1 0 0,5 0 0,0 0 0,5 0 0,-1 0 0,10 0 0,2 0 0,0 0 0,2 0 0,-8 0 0,0 0 0,-1 0 0,-5 0 0,1 0 0,-9 0 0,3 0 0,-10 0 0,2 0 0,-6 0 0,-1 0 0,6 0 0,-1 0 0,13 0 0,-2 0 0,9 0 0,-4 0 0,4 0 0,-5 0 0,1 0 0,-5 0 0,4 0 0,-8 0 0,7 0 0,-6 0 0,6 0 0,2 0 0,1 0 0,17-4 0,0-1 0,15-3 0,-19 3 0,-2 1 0,-12 4 0,1 0 0,2 0 0,1 0 0,-7 0 0,6 0 0,-8 0 0,4 0 0,1 0 0,-5 0 0,-1 0 0,-3 0 0,-1 0 0,-3 0 0,0 0 0,-7 0 0,2 0 0,1 0 0,-43 0 0,8 0 0,-38 0 0,17 0 0,6 3 0,4 1 0,1 0 0,5 3 0,3-6 0,2 5 0,3-6 0,1 6 0,-1-5 0,0 2 0,1 0 0,-1-3 0,1 3 0,2 0 0,2-2 0,0 1 0,2 1 0,-6-3 0,6 3 0,-5 0 0,5-2 0,-6 2 0,6-1 0,-5-1 0,5 2 0,-3-1 0,4-1 0,0 1 0,1 1 0,-4 0 0,5 1 0,-3 1 0,4-4 0,0 4 0,-3-5 0,6 3 0,-5-1 0,2-1 0,-3 4 0,0-4 0,0 4 0,0-4 0,3 4 0,-2-5 0,2 3 0,0-1 0,-5 1 0,7 0 0,-3 0 0,1-3 0,1 3 0,-7-3 0,6 5 0,-2-5 0,4 3 0,-2-1 0,-2-1 0,3 1 0,-5-2 0,6 0 0,-4 0 0,1 0 0,3 0 0,-6 0 0,5 0 0,0 0 0,-3 0 0,3 0 0,-1 0 0,-5 0 0,8 0 0,-5 0 0,0 3 0,4-3 0,-6 3 0,5-3 0,-1 2 0,-1-1 0,1 1 0,1 0 0,-2-1 0,1 4 0,1-5 0,-5 5 0,6-2 0,-4 2 0,3-2 0,2 2 0,-6-4 0,5 4 0,-3-5 0,-1 5 0,5-4 0,-7 3 0,5-3 0,-1 1 0,-1 1 0,2-3 0,-1 3 0,-1-3 0,1 2 0,-2-1 0,2 1 0,-1-2 0,1 0 0,1 0 0,-2 0 0,2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8:32:17.8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144 37 24575,'-13'0'0,"1"0"0,6 0 0,1 0 0,0-2 0,0 1 0,-1-4 0,1 5 0,2-5 0,-4 4 0,6-4 0,-6 5 0,2-3 0,-1 1 0,-2 1 0,3-1 0,0 2 0,0 0 0,0-2 0,0 1 0,0-1 0,0 2 0,0 0 0,0-2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8:32:54.03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1189 1041 24575,'-38'0'0,"4"0"0,-8 7 0,6-1 0,-7 5 0,-6 5 0,-8 3 0,12 2 0,-18-3 0,-15 10 0,10-12 0,-6 7 0,42-17 0,23-6 0,3-2 0,20-15 0,-5 5 0,15-15 0,-12 11 0,1-3 0,0-1 0,0 0 0,0 1 0,0-1 0,1-3 0,-4 2 0,3-6 0,-5 6 0,2-6 0,-4 6 0,1-3 0,-3 5 0,1-1 0,-4 4 0,2-3 0,-3 7 0,0-7 0,0 6 0,0-6 0,0-1 0,0 0 0,0-8 0,0 4 0,0-5 0,0 1 0,0 3 0,0-2 0,0 6 0,0-2 0,0 6 0,0-1 0,0 5 0,0-3 0,0 5 0,0 1 0,0-1 0,0 2 0,0-3 0,0 3 0,0-2 0,0-1 0,0 3 0,0-5 0,0 8 0,0-5 0,0 2 0,0 0 0,0-3 0,0 3 0,0 0 0,0-4 0,0 6 0,-2-4 0,1 1 0,-1 3 0,2-5 0,-3 4 0,-9 28 0,5-16 0,-6 27 0,9-25 0,0 5 0,-1-3 0,-1 4 0,0-4 0,3 1 0,-4-2 0,6 2 0,-7 0 0,5-1 0,-2 0 0,2 0 0,-2 0 0,4 2 0,-1-1 0,2 0 0,-2 1 0,1-1 0,-1 2 0,2-3 0,0 3 0,0-3 0,0 4 0,0-4 0,-3 6 0,0-8 0,-2 5 0,-1-1 0,3-3 0,-2 4 0,2-4 0,-3-1 0,1 4 0,0-4 0,-1 5 0,1-3 0,-1 0 0,1 0 0,-1 0 0,0 1 0,0 0 0,1 2 0,-4-2 0,2 3 0,-1 0 0,2 0 0,0 0 0,-3-3 0,5 2 0,-4-4 0,5 4 0,-2-5 0,-1 5 0,3-3 0,-2 0 0,4 2 0,-3-1 0,3-1 0,-1 2 0,-1-1 0,2 2 0,-4 1 0,4 0 0,-4 0 0,4 3 0,-4-2 0,4 2 0,-1-3 0,-1 0 0,2 0 0,-1 0 0,2 0 0,-3-3 0,3 2 0,-3-2 0,3 2 0,-2-2 0,1 3 0,-1-3 0,-1 0 0,3 2 0,-5-3 0,4 4 0,-1-4 0,2 3 0,-3-2 0,2-1 0,-1 3 0,-1-2 0,2-1 0,-4 6 0,4-7 0,-1 3 0,-1 1 0,3-5 0,-3 8 0,1-6 0,1 1 0,-2 1 0,1 2 0,1-3 0,-2 1 0,3 1 0,0-4 0,-2 6 0,1-5 0,-1 2 0,2 5 0,-5-4 0,0 8 0,-4-3 0,3 4 0,-1-1 0,4-3 0,-3 3 0,2-6 0,-2 5 0,2-5 0,-1 6 0,1-3 0,0 3 0,-2 5 0,2-4 0,-2 0 0,2-1 0,-1-3 0,4 4 0,-5-4 0,6-1 0,-6-3 0,6 0 0,-6 0 0,6 0 0,-3-1 0,3-2 0,-3 3 0,3-6 0,-3 5 0,0 0 0,3-1 0,-3 0 0,0-1 0,3 2 0,-3-2 0,0 5 0,3-8 0,-3 5 0,0 1 0,3-3 0,-3 2 0,3-3 0,-3 1 0,3 5 0,-5-5 0,4 4 0,-1-7 0,-1 8 0,3-5 0,-3 3 0,0-1 0,3-2 0,-3 0 0,0 2 0,3-5 0,-3 5 0,1 1 0,-2 0 0,-1-1 0,1 1 0,0-6 0,3 5 0,-4 0 0,2-1 0,-2 3 0,1-4 0,-1 0 0,5 2 0,-5-5 0,4 5 0,-4 1 0,2-3 0,0 5 0,-1-8 0,3 5 0,-4 0 0,2-1 0,0 0 0,-2-2 0,5 1 0,-5 1 0,4-2 0,-3 2 0,1-2 0,0 1 0,-2 0 0,5-1 0,-5 0 0,2 4 0,0-6 0,1 5 0,4-1 0,-1-2 0,1 3 0,-4-3 0,1 2 0,-1 0 0,2-2 0,0 1 0,-3-1 0,1 2 0,-4 0 0,4-2 0,-5 1 0,3-1 0,-1-1 0,1 2 0,1-1 0,10-32 0,-5 19 0,11-25 0,-8 27 0,1 3 0,9 0 0,-7 0 0,11 0 0,-10 0 0,3 0 0,-3 0 0,2 0 0,-2 0 0,2 0 0,-2 0 0,1 3 0,-1-3 0,-1 3 0,5-3 0,-6 0 0,3 2 0,1-1 0,-4 1 0,6 1 0,-4-3 0,0 5 0,2-4 0,-2 4 0,0-4 0,2 4 0,-2-4 0,0 1 0,5 1 0,-8 0 0,8 0 0,-8-1 0,5 0 0,-3-1 0,1 1 0,2-2 0,0 3 0,-1-3 0,4 3 0,-5-1 0,-1-1 0,4 2 0,-1-3 0,-1 0 0,3 0 0,-7 0 0,5 0 0,-2 0 0,2 0 0,1 0 0,-3 0 0,2 0 0,-2 0 0,3 0 0,0 0 0,0 0 0,-1 0 0,1 0 0,0 0 0,0 0 0,-3 0 0,2 0 0,0 0 0,-2 0 0,2 0 0,-4 0 0,2 0 0,1 0 0,-1 0 0,1 0 0,-2 0 0,3 0 0,-2 0 0,4 0 0,-6 0 0,7 0 0,-2 0 0,4 3 0,-7-3 0,18 1 0,-2-2 0,27-1 0,5 2 0,5-8 0,5 6 0,3-6 0,-1 5 0,5-3 0,-11 1 0,-5-2 0,-5 2 0,-8 1 0,4 0 0,1 0 0,-10 4 0,-2-4 0,-14 4 0,0 0 0,-5 0 0,5 0 0,-2 0 0,16 0 0,12 0 0,8 0 0,15 0 0,3 0 0,1 0 0,12-9-536,-6 7 536,14-12 0,2 13 0,-47-6 0,1 0-492,4 3 0,0 0 428,6-4 1,-3 0 63,21 2 0,2 1 0,-41 5 0,29 0 0,15-10-328,-30 9 0,2 0 328,3-4 0,1 1 0,8 3 0,2 2 0,-1-4 0,1 0-253,7 3 1,0-1 252,-8-4 0,1 0 0,7 1 0,0 1 0,-1-3 0,-4 0 0,23-1 0,-11 1 0,-61 6 0,3 0 983,10 0-836,-3 0 836,13 0-288,-8 4-695,8 0 0,2 0 0,-9 3 0,23-6 0,-30 2 0,36-3 0,-36 0 0,24 0 0,0 0 0,1 0 0,-8 0 0,-10 0 0,-17 0 0,6 0 0,3 0 0,-5 0 0,5 0 0,-4 0 0,4 0 0,-5 3 0,1 1 0,-5 3 0,3 3 0,-6-2 0,2 1 0,-3-2 0,-1-1 0,1 1 0,-4-1 0,3 1 0,-7-1 0,4 0 0,-4-3 0,-1 2 0,-2-4 0,0 2 0,1-1 0,-4-1 0,26 1 0,-2-2 0,22 0 0,3 0 0,7 0 0,-13 0 0,35 0 0,-33 0 0,20 0 0,1 4 0,-32 1 0,43 4 0,-44-1 0,27 1 0,-26-1 0,3-1 0,-4 1 0,-5-4 0,-10 0 0,-5-4 0,-8 0 0,1 2 0,3 2 0,-2 2 0,2 0 0,0 0 0,-2-2 0,2 1 0,-6-4 0,2 2 0,-2-1 0,0-1 0,2 1 0,-3 1 0,1-3 0,1 7 0,-7-1 0,2 4 0,-19-2 0,6-3 0,-16-3 0,8-2 0,-4 0 0,-3 0 0,-2 0 0,-8 0 0,4 0 0,-9 0 0,4 4 0,0-3 0,1 2 0,5-3 0,4 3 0,0-2 0,5 4 0,2-4 0,2 2 0,3 0 0,3-3 0,1 5 0,0-2 0,-1 3 0,1-1 0,-2-3 0,2 1 0,-2-3 0,-1 0 0,3 0 0,-2 0 0,2 0 0,-3 0 0,3 0 0,-3 0 0,2 0 0,0 0 0,-4 0 0,4 0 0,-2 0 0,0 0 0,5 0 0,-6 0 0,5 0 0,-5 0 0,3 0 0,1 0 0,-3-3 0,-6 3 0,-10-2 0,-7 2 0,-4 0 0,-1 0 0,5 0 0,-3 0 0,7 0 0,-7 0 0,8 0 0,-4 0 0,4 0 0,5 0 0,-3 0 0,2 0 0,1 0 0,0 0 0,4 0 0,1 0 0,-1 0 0,1 0 0,2 0 0,2 0 0,3 0 0,0 0 0,0 0 0,0 0 0,3 0 0,1 2 0,-12 1 0,-4 0 0,-19-1 0,3-2 0,-3 0 0,-1 0 0,5-4 0,-10 3 0,-7-6 0,13 6 0,-16-3 0,24 4 0,-8 0 0,9 0 0,-4 0 0,13 0 0,-7 0 0,7 0 0,1 0 0,0 0 0,5 0 0,-1 0 0,4 0 0,0 2 0,4-1 0,3 4 0,1-4 0,-12 1 0,1-2 0,-18 0 0,3 0 0,-10 0 0,-12 0 0,13 0 0,-27 0 0,22 0 0,-5 0 0,-5-4 0,16 3 0,-13-7 0,10 7 0,2-6 0,9 6 0,1-2 0,8 3 0,5-3 0,5 3 0,3-3 0,3 3 0,-2 0 0,-5 0 0,-19 0 0,7 0 0,-19 0 0,12 0 0,-5 0 0,-3 0 0,4 0 0,1 0 0,4 0 0,-8 0 0,6 0 0,-7 0 0,5 0 0,-1-7 0,5 2 0,-3-2 0,7 3 0,1 1 0,6 3 0,7-3 0,0 3 0,7 0 0,1 0 0,-2 0 0,-2 0 0,-6 0 0,-10 0 0,3 0 0,-8 0 0,0 0 0,3 0 0,-2 0 0,-1 0 0,3 0 0,-3 3 0,5-2 0,-1 5 0,5-5 0,-4 2 0,8 0 0,-8-2 0,8 1 0,-4-2 0,4 0 0,1 0 0,-1 3 0,4-2 0,1 2 0,3 0 0,0-3 0,0 3 0,3-1 0,1-1 0,2 8 0,-3-4 0,-8 2 0,-10-4 0,-3-3 0,-7 0 0,3 0 0,-4-4 0,-1 3 0,1-2 0,4 3 0,-4 0 0,13 0 0,-7 0 0,7 0 0,1 0 0,-4 0 0,8 0 0,-4 0 0,5 0 0,2 0 0,-1 0 0,5 0 0,-2 0 0,3 0 0,0 0 0,3 0 0,-2 0 0,-8 0 0,-2 0 0,-9 0 0,-3 0 0,3 0 0,-3 0 0,0 0 0,4-3 0,-8 2 0,7-2 0,-7 3 0,3-4 0,0 4 0,-4-4 0,4 1 0,0 2 0,1-6 0,5 3 0,3 0 0,2 1 0,7 0 0,0 3 0,7-3 0,-1 3 0,-6 0 0,-4 0 0,-13 0 0,-6 0 0,-6 0 0,5 0 0,-7 0 0,6 0 0,-3 0 0,0 0 0,6 0 0,4 0 0,5 0 0,5 0 0,8 0 0,1 0 0,6 0 0,0 0 0,-8 0 0,-2 0 0,-12 0 0,-2-7 0,4 6 0,-4-9 0,5 6 0,-1 0 0,1-3 0,-1 6 0,5-2 0,0 3 0,5-3 0,-1 3 0,7-3 0,-2 3 0,6 0 0,0 0 0,-2 0 0,2 0 0,0 0 0,-1 0 0,1 0 0,-3 0 0,4 0 0,-6 0 0,7 0 0,-4 0 0,1 0 0,4 0 0,-7 0 0,5 0 0,-1 0 0,-1 0 0,1 0 0,0 0 0,-1 0 0,1 0 0,-1 0 0,1 0 0,-1 0 0,2 0 0,-4 0 0,4 0 0,-6 0 0,7 0 0,-6 0 0,4 0 0,0 0 0,-3 0 0,1 0 0,1 0 0,-3 2 0,7-1 0,-5 4 0,3-2 0,-1-1 0,0 5 0,3-4 0,-3 5 0,33-11 0,-19 1 0,29-7 0,-25 0 0,3 0 0,0-3 0,0 0 0,4-4 0,1-1 0,5-9 0,0 0 0,1-1 0,-1-3 0,1 4 0,-4-8 0,3 2 0,-9-1 0,4 3 0,-9-3 0,3 4 0,-4-4 0,0 0 0,0 4 0,1-9 0,-1 4 0,5-9 0,-3 4 0,2-5 0,-3 6 0,-1-1 0,4 5 0,-3 1 0,5 5 0,-5-1 0,5 5 0,-3 4 0,0 1 0,1 9 0,-4-2 0,1 6 0,0 3 0,-5 25 0,2-3 0,-5 21 0,-3-11 0,-1 4 0,-4 0 0,4 1 0,-3 4 0,6-5 0,-5 1 0,5-5 0,-2-1 0,3-11 0,0 5 0,0-9 0,0-1 0,0-3 0,13-33 0,-3 7 0,9-25 0,-9 14 0,-3-1 0,0 1 0,0-1 0,0 1 0,-3 3 0,-1 5 0,0 2 0,-2 8 0,4-2 0,-2 6 0,0 44 0,-1-8 0,-6 38 0,3-19 0,-2-9 0,3 7 0,0-16 0,0 11 0,0-16 0,0-2 0,0-8 0,0-4 0,0-3 0,4-1 0,10-8 0,-1-3 0,11-19 0,-6-4 0,2-13 0,3-9 0,-6 2 0,9-15 0,-8 5 0,-1 4 0,-1-2 0,-3 4 0,0-1 0,-1 1 0,-1 7 0,-3 13 0,3 2 0,-5 8 0,0 7 0,0 1 0,-3 7 0,4 27 0,-6-5 0,4 34 0,-5-12 0,-4 16 0,3 2 0,-3-6 0,4 3 0,0-15 0,0 0 0,0-10 0,0-9 0,0-4 0,0-8 0,0 1 0,0-47 0,0 8 0,0-39 0,4 8 0,6-10 0,10-12-434,5-7 434,4 6 0,-5 19 0,-3 5 0,-5 15 0,0 5 0,-5 9 0,-1 12 0,-4 12 434,-3 55-434,-1-13 0,-2 41 0,0-28 0,0-3 0,0-1 0,4 0 0,0-6 0,3-4 0,-3-5 0,3-5 0,-7-5 0,3-3 0,-3-1 0,0-6 0,0 0 0,3-36 0,-3 0 0,3-42 0,-3 6 0,0-26-803,0-4 803,0 41 0,0-2 0,0-4 0,0 3 0,0-23-214,0-21 214,0 44 0,0-14 0,0 24 0,0 7 0,-3 17 794,-1 1-794,-1 11 223,1 1-223,-3 3 0,4-6 0,-3 2 0,4-5 0,-1 2 0,2 0 0,-1 0 0,-1-3 0,-1 2 0,-2-6 0,-1-1 0,1-1 0,-1-2 0,0-1 0,3 4 0,-2-4 0,5 5 0,-5-5 0,5 3 0,-2-2 0,1 7 0,1-3 0,-2 6 0,3 1 0,-2 3 0,-16 32 0,5-19 0,-11 17 0,7-32 0,0-6 0,0-1 0,0-1 0,4-1 0,0 3 0,3-6 0,1 7 0,2 0 0,1 0 0,3 7 0,-3-2 0,6 5 0,-3-5 0,3 2 0,0 1 0,0-4 0,0 5 0,0-5 0,0 3 0,0 1 0,0-2 0,0 2 0,-4-1 0,-6 28 0,1-7 0,-3 20 0,9-14 0,-5-5 0,4 2 0,-5-3 0,3-3 0,1-1 0,-1-2 0,-4 2 0,3-5 0,-4 2 0,1-5 0,3 0 0,-6 0 0,5 0 0,0 0 0,-2-4 0,5-2 0,-5 1 0,2 0 0,-2 10 0,2 1 0,3 2 0,0 2 0,2-4 0,-3 4 0,1 1 0,2 1 0,-3-1 0,6 0 0,-5-5 0,4 5 0,-6 1 0,6-3 0,-7 2 0,5-6 0,-3 4 0,1-1 0,-1 1 0,1-1 0,-1-3 0,1 3 0,-1 0 0,1 0 0,-1 3 0,3-6 0,-1 6 0,1-3 0,0 0 0,-2 2 0,2-1 0,0-1 0,-2 2 0,4-2 0,-4 1 0,5 1 0,-5-1 0,4-1 0,-4 3 0,4-5 0,-4 6 0,1-1 0,1-1 0,-2 3 0,4-7 0,-4 5 0,4-2 0,-4 3 0,2-3 0,-1 2 0,-1-2 0,5 3 0,-3-3 0,0 2 0,3-5 0,-6 5 0,6-2 0,-3 0 0,0 1 0,3-1 0,-6 2 0,6-2 0,-6-1 0,6 0 0,-5 1 0,4 3 0,-1-4 0,0 6 0,1-8 0,-4 5 0,4-3 0,-1 1 0,2 2 0,0-3 0,6-31 0,1 10 0,6-27 0,0 21 0,0-1 0,-3 1 0,2-1 0,-5 4 0,3 1 0,-5 3 0,1 3 0,0 0 0,-1 1 0,1 2 0,-1-3 0,1 1 0,0 2 0,-1-5 0,1 2 0,3-3 0,-3 0 0,6-4 0,1 3 0,0-6 0,3 6 0,-3-6 0,-4 6 0,3 1 0,-6 0 0,3 6 0,-1-3 0,-2 4 0,3-1 0,-2 1 0,-1-1 0,4 1 0,-4-1 0,4 1 0,-4 0 0,2-1 0,0 1 0,-3-1 0,6 1 0,-5-1 0,1 1 0,1 0 0,-2-1 0,4 1 0,-2-1 0,1 3 0,1-4 0,-4 3 0,4-4 0,-4 3 0,2 0 0,-1-1 0,2 1 0,-1-1 0,2 1 0,-4 2 0,4-2 0,-1 2 0,-1-2 0,2-1 0,-4 3 0,4-2 0,-2 0 0,1-1 0,-2 0 0,1 2 0,0 1 0,1-3 0,0 3 0,-1 1 0,3 2 0,-1 0 0,-2-3 0,1 3 0,0-5 0,1 5 0,-1-3 0,0 3 0,0 0 0,1 0 0,0 0 0,-2 0 0,2 0 0,-2 0 0,6 3 0,-2-3 0,-1 3 0,0-3 0,-2 0 0,3 0 0,-3 0 0,2 0 0,1 2 0,-3-1 0,2 4 0,-3-2 0,0 2 0,0-2 0,3 4 0,-6-3 0,3 3 0,0 1 0,-3-2 0,3 1 0,0 1 0,-2-4 0,4 5 0,-4-5 0,2 4 0,0-3 0,-2 1 0,2-1 0,3 3 0,-5-2 0,5 2 0,-3-5 0,-2 2 0,6-2 0,-3 3 0,0 0 0,2-1 0,-2 1 0,2 0 0,1 0 0,0 0 0,0 0 0,-3-1 0,2 1 0,-2 0 0,3 0 0,0 3 0,-3-3 0,-1 2 0,0-2 0,-2-1 0,3 1 0,-2-1 0,2 1 0,-3 3 0,0 8 0,3 2 0,0 9 0,12-2 0,-2 4 0,4 0 0,-1-3 0,1 3 0,-1-8 0,0 3 0,-5-8 0,3 4 0,-7-8 0,6 0 0,-9-1 0,5-6 0,-6 3 0,3-3 0,0 0 0,0 0 0,0 0 0,3 0 0,-2 0 0,2 0 0,0 0 0,-2 0 0,6 1 0,-3-1 0,3 3 0,1-1 0,-4 1 0,3 0 0,-3-2 0,3 2 0,-3-2 0,3 2 0,-3-2 0,12 3 0,-13-6 0,20-1 0,-5 13 0,22 4 0,14 22 0,2 2 0,4 4 0,-7-1 0,1-5 0,-16-7 0,6 0 0,-18-6 0,7 1 0,-10-7 0,-6-5 0,-5-5 0,-8-3 0,-1 2 0,-6-8 0,9 1 0,10-1 0,11 8 0,18 11 0,-4 8 0,-5-5 0,21 20 0,-34-26 0,35 25 0,-30-24 0,7 13 0,2-13 0,-8 6 0,2-10 0,-4 2 0,11 6 0,-15-14 0,19 6 0,-10-10 0,19 8 0,6 4 0,6 8 0,0-7 0,7 8 0,-6-8 0,6 4 0,-27-11 0,9 0 0,2 5 0,-24-10 0,18 6 0,-46-11 0,9 3 0,-3 5 0,-1-1 0,1 2 0,-1-5 0,1 3 0,-1-1 0,1-2 0,-4 2 0,2-2 0,-5-1 0,6 0 0,-7 0 0,7-2 0,-6 1 0,5-4 0,-1 4 0,2-1 0,1-1 0,3 3 0,-2-5 0,2 2 0,-4-3 0,1 0 0,-1 0 0,-2 3 0,-2-2 0,-6 1 0,-1-2 0,2 0 0,-3 3 0,5-3 0,-3 5 0,-1-2 0,2 2 0,-2 1 0,-2-1 0,1 3 0,-6 0 0,1 3 0,-2-2 0,-8 2 0,-3-8 0,-28 7 0,-31-9 0,-26 3-492,29-4 0,-5 0 8,-8 0 1,-3 0-9,-12 0 0,-4 0 164,29 0 0,-2 0 0,-1 0 79,-6 0 0,-1 0 0,3 0 249,-15 0 0,2 0-328,19-3 0,-3-2 0,4 1-164,-14-3 0,1-1 0,-10-2 0,3-1 380,20 2 1,4 1 523,-2 2 0,4 0-412,-17-8 983,-11 3 0,23-3 0,19 6 0,15 1 0,13-3 0,10 4 0,9-3-923,0 1 16,39 5-76,6-2 0,42 0 0,7-5-492,-42 3 0,1-2 433,6-4 0,1-1 59,0 0 0,1 0 0,7-3 0,1 0 0,1-1 0,-1 1 0,-2 0 0,-3 0 0,35-6-119,-10 4 119,-28 11 0,-1 2 0,-12 2 0,-16 4 0,-12 0 983,-6 0-871,-44 0 14,9 4-126,-44 1 0,22 3 0,-14-4 0,3 4 0,-4-3 0,-1 4 0,10-5 0,-7 4 0,7-7 0,-4 7 0,6-7 0,6 2 0,10 1 0,5-4 0,9 3 0,8-3 0,3 3 0,6-16 0,-16 2 0,-2-16 0,-18 4 0,-6-5 0,-5 2 0,-4-9 0,-9 3 0,-2-1 0,4-2 0,4 8 0,6-7 0,11 9 0,-6-8 0,10 9 0,5-3 0,6 5 0,8 5 0,0-2 0,1 2 0,5 0 0,-2 6 0,-7 3 0,-3-3 0,-28-12 0,3-11 0,-17-5 0,5-1 0,-6-2-492,24 17 0,-2-2 365,-2-5 0,-2-1 127,-9-4 0,-1-2 0,5 2 0,3 0-331,-30-21 331,7-1 0,21 13 0,-5-7 0,13 10 0,12 10 0,9 4 0,4 11 983,7-5-749,0 10 118,6-3-352,0 4 0,0 0 0,2 3 0,2 1 0,2 0 0,-3-1 0,-2 0 0,-1 2 0,-1 1 0,-1 1 0,2 0 0,1 27 0,9-1 0,8 26 0,8-9 0,9 7 0,0 1 0,1-3 0,4 8 0,0-12 0,6 13 0,10-2 0,-5 0 0,5-1 0,-2-4 0,1-5 0,4 3 0,0-7 0,-14-3 0,10 1 0,-15-6 0,8 2 0,-4-3 0,-6-4 0,5 0 0,-6-4 0,6 3 0,-7-7 0,3 3 0,-4 1 0,0-4 0,0 3 0,0 0 0,0-3 0,-3 3 0,-3-5 0,0 1 0,-2-1 0,2 0 0,-2 4 0,3 1 0,-1 8 0,3-3 0,-4 2 0,0 1 0,-1-7 0,-3 4 0,-2-6 0,-4-1 0,-2-1 0,1-3 0,-4-3 0,1-1 0,-3-2 0,1 1 0,-1 2 0,-2-1 0,-1 2 0,-2-1 0,-4-1 0,-14-3 0,-13-3 0,-32-11 0,-16-12 0,25 3 0,-1-3-492,8 1 0,-1-2 484,-17-9 1,-1-1-485,11 1 0,-1-2 184,-14-6 0,-1-3 308,11 1 0,1 0 0,-2 2 0,1 1 0,10 3 0,1 1-358,0 1 1,0 1 357,4 0 0,1 0 0,-32-24-142,2 2 142,23 17 873,0-1-873,9 4 983,0 0-365,-1-7 194,7 8-812,5-3 170,3 6-170,3 3 0,2-3 0,5 9 0,1 0 0,7 5 0,2 7 0,5-2 0,0 5 0,25 15 0,-3 6 0,20 17 0,-9-1 0,11 5 0,2 2 0,10 7 0,8 6 0,-6-5 0,12 12 0,-12-12 0,-4-5 0,-1 1 0,-7-7 0,6 9 0,11 7 0,-18-6 0,6-4 0,-4 5 0,-15-20 0,18 21 0,-19-19 0,24 16 0,-22-19 0,20 12 0,-18-13 0,4 5 0,3-2 0,-4-4 0,0 0 0,-1 0 0,-8-4 0,-2-2 0,-4-4 0,-1 0 0,-3 0 0,3 0 0,-6-1 0,2-3 0,-3 3 0,0-3 0,-3 3 0,2-1 0,-4 1 0,1-3 0,1 6 0,-3-5 0,3 2 0,-3-1 0,0-2 0,0 0 0,-1-1 0,-2 0 0,0 0 0,-3 3 0,-14-5 0,-2-5 0,-17-12 0,-6-6 0,-13-12 0,-11-3 0,-17-13-641,-4 5 641,37 16 0,1 2 0,-26-11 0,20 9 0,1 1 0,-2-5-21,7 6 0,1-1 21,-9-9 0,0 1 0,2-3 0,12 5 0,3 1 640,6 1-640,5 5 43,5 0-43,0 1 0,3 1 0,-3-2 0,8 6 0,-7-4 0,7 7 0,-3-4 0,3 2 0,4 2 0,-3 1 0,5 3 0,-1 4 0,30 15 0,-9 0 0,28 16 0,-14-4 0,4 5 0,0 5 0,-4-5 0,5 12 0,-6-11 0,12 13 0,-5-4 0,1 1 0,-3-6 0,-7-2 0,1-7 0,1 3 0,-7-9 0,5 4 0,-8-7 0,6 6 0,-6-6 0,3 2 0,-6-4 0,2 1 0,-3-2 0,0 1 0,0 0 0,0 3 0,0-2 0,1 2 0,-2-3 0,2 4 0,-4-4 0,3 4 0,-5-5 0,1-2 0,-2 3 0,-1-6 0,1 2 0,-1 0 0,0-2 0,-2 4 0,0-2 0,-3 2 0,-5-2 0,-5-3 0,-14-2 0,-11-3 0,-15 0 0,-19-13 0,-2-7-373,24 5 0,-1-2 373,2-3 0,0 1 0,-3 2 0,-1 2 0,-3-4 0,2 1-54,-18-6 54,-23-5 0,38 7 0,-15-5 0,19 5 0,11 7 0,6 1 0,12 6 744,1-1-744,11 5 56,1-1-56,35 4 0,-10-1 0,25 5 0,-15 4 0,-2 4 0,18 8 0,-15-4 0,19 9 0,-17-6 0,8 5 0,-4-4 0,-4 3 0,-7-8 0,-2 3 0,-5-7 0,-3 1 0,-5-4 0,-2 1 0,-4 0 0,-15-5 0,-4 2 0,-15-5 0,-1 0 0,-1 0 0,0 0 0,-4 0 0,9 0 0,-9 0 0,9 3 0,0-2 0,1 5 0,8-5 0,-4 5 0,8-5 0,-3 4 0,6-4 0,1 4 0,1-4 0,5 4 0,-3 0 0,30 1 0,-12-1 0,22-3 0,-19-2 0,-1 0 0,-2 0 0,3 0 0,-4 0 0,4 0 0,4 0 0,0 0 0,3 0 0,1 0 0,3 3 0,-2 1 0,6 3 0,-6-1 0,2 1 0,-3 0 0,-4-1 0,-1 0 0,-6 0 0,-1-1 0,-2 1 0,-31-3 0,16-1 0,-25-2 0,18 0 0,4 0 0,-7 0 0,6-3 0,-2 3 0,6-5 0,0 4 0,34-1 0,-15 2 0,24 0 0,-18 0 0,0 0 0,7 0 0,11 0 0,6 0 0,10 0 0,5 0 0,-14 0 0,17 0 0,-21 0 0,12 0 0,-19 0 0,1 0 0,-14 0 0,3 0 0,-11 0 0,2 0 0,-3 0 0,1 0 0,1 0 0,-2 0 0,6 0 0,1 0 0,8 0 0,-11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8:33:03.68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24575,'30'0'0,"17"0"0,-15 0 0,18 0 0,-20 0 0,20 0 0,21 0 0,-20 0 0,7 0 0,-42 3 0,-5-2 0,-2 1 0,0-2 0,-4 0 0,0 3 0,1-3 0,-1 3 0,0-3 0,1 0 0,-1 0 0,0 2 0,0-1 0,0 3 0,0-3 0,0 1 0,0-2 0,1 0 0,2 0 0,1 0 0,0 2 0,2-1 0,-2 1 0,6 1 0,-2-2 0,2 4 0,-3-4 0,0 4 0,0-4 0,-1 2 0,-2-1 0,0-1 0,-1 1 0,-2-2 0,2 2 0,-2-1 0,-1 1 0,0-2 0,1 0 0,2 0 0,-2 3 0,2-3 0,1 3 0,-3-3 0,2 0 0,-3 2 0,1-1 0,-1 1 0,0-2 0,1 0 0,-1 0 0,0 0 0,1 0 0,-1 0 0,3 0 0,9 0 0,-11 0 0,13 0 0,-11 0 0,9 0 0,3 0 0,-1 0 0,1 0 0,-1 0 0,-3 0 0,3 0 0,-6 0 0,5 0 0,-5 0 0,5 0 0,-5 0 0,6 0 0,-6 0 0,2 3 0,-3 0 0,0 0 0,-1 0 0,1 0 0,0-3 0,3 6 0,-2-5 0,2 1 0,-3 1 0,0-2 0,0 1 0,0 1 0,-3-2 0,-1 1 0,-2 1 0,-1-3 0,0 3 0,1-3 0,-1 0 0,0 0 0,0 0 0,0 0 0,3 0 0,-2 0 0,9 0 0,-2 0 0,3 0 0,2 0 0,-5 0 0,2 0 0,-3 0 0,0 0 0,0 2 0,0-1 0,0 2 0,-3-1 0,2-1 0,-5 1 0,5-2 0,-5 0 0,5 3 0,-5-3 0,5 3 0,-5-3 0,6 0 0,-3 0 0,2 0 0,-2 0 0,3 0 0,-3 0 0,0 0 0,2 0 0,-2 0 0,0 0 0,2 0 0,-5 0 0,5 0 0,-5 0 0,5 0 0,-5 0 0,3 0 0,-1 0 0,-2 0 0,2 0 0,-2 0 0,-1 0 0,0 0 0,1 0 0,-1 0 0,0 0 0,1 0 0,-1 0 0,0 0 0,0 0 0,0 0 0,0 0 0,0 0 0,1 0 0,-1 0 0,0 0 0,1 0 0,-1 0 0,0 0 0,1 0 0,-1 0 0,1 0 0,-1 0 0,0 0 0,1 0 0,-1 0 0,0 0 0,1 0 0,-1 0 0,1 0 0,-1 0 0,0 0 0,0 0 0,1 0 0,-1 0 0,0 0 0,1 0 0,-1 0 0,0 0 0,1 0 0,-1 0 0,0 0 0,1 0 0,2 0 0,-2 2 0,2-1 0,-2 1 0,-1 1 0,0-3 0,1 3 0,-1-1 0,0-1 0,1 1 0,-1-2 0,1 2 0,-1-1 0,0 1 0,0-2 0,1 0 0,-1 3 0,0-3 0,1 3 0,-1-3 0,0 0 0,1 0 0,-1 0 0,0 0 0,1 0 0,-1 0 0,0 0 0,1 0 0,-1 0 0,3 0 0,-1 0 0,1 0 0,-3 0 0,3 0 0,-2 0 0,3 0 0,-4 0 0,0 0 0,1 0 0,-1 0 0,1 2 0,-1-1 0,0 1 0,0-2 0,2 0 0,-2 0 0,2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8:33:09.78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86 24575,'25'0'0,"-2"0"0,-7 0 0,3 0 0,-3 0 0,0 0 0,0 0 0,-1 0 0,-2 0 0,2 0 0,-3 0 0,0 0 0,-1 0 0,1 0 0,-3 0 0,2 0 0,-4 0 0,1 0 0,-3 0 0,1 0 0,-1 0 0,0 0 0,1 0 0,-1 0 0,0 0 0,1 0 0,-1 0 0,0 0 0,0 0 0,1 0 0,-1 0 0,0 0 0,1 0 0,-1 0 0,0 0 0,1 0 0,-1 0 0,0 0 0,1 0 0,-1 0 0,0 0 0,0 0 0,1 0 0,-1 0 0,0 0 0,0 0 0,1 0 0,-1 0 0,0 0 0,0 0 0,1 0 0,-1 0 0,0 0 0,1 0 0,-1 0 0,0 0 0,1 2 0,-1-2 0,3 3 0,-2-1 0,8-1 0,-5 1 0,3-2 0,-4 0 0,-3 0 0,1 0 0,-1 0 0,1 0 0,-1 0 0,0 0 0,1 0 0,-1 0 0,3 0 0,-2 0 0,3 0 0,-4 0 0,0 0 0,1 0 0,-1 0 0,0 0 0,1 0 0,2 0 0,-2 0 0,2 3 0,-2-3 0,2 3 0,-2-3 0,2 0 0,-2 2 0,2-1 0,-2 1 0,2 0 0,1-1 0,-3 1 0,2 1 0,0-3 0,-2 5 0,5-4 0,-4 1 0,1 0 0,0-1 0,-2 1 0,2-2 0,-2 3 0,-1-3 0,0 3 0,1-3 0,-1 0 0,1 0 0,-1 0 0,0 0 0,1 0 0,-1 0 0,0 0 0,1 0 0,-1 0 0,0 0 0,1 0 0,-1 0 0,1 0 0,-1 0 0,0 0 0,1 0 0,-1 0 0,0 0 0,1 0 0,-1 2 0,3-1 0,-2 1 0,3-2 0,-4 0 0,3 0 0,-2 0 0,6 0 0,-6 0 0,2 0 0,0 0 0,-2 0 0,2 0 0,-2 0 0,-1 0 0,1 0 0,2 0 0,-2 0 0,2 0 0,-3 0 0,1 0 0,-1 0 0,1 0 0,-1 0 0,0 0 0,3 0 0,-2 0 0,2 0 0,-3 0 0,0 0 0,1 0 0,-1 0 0,0 0 0,0 0 0,0 0 0,0 0 0,0 0 0,0 0 0,0 0 0,1 0 0,-1 0 0,0 0 0,0 0 0,0 0 0,1 0 0,-1 0 0,0 0 0,1 0 0,-1 0 0,0 0 0,0 0 0,1 0 0,-1 0 0,0 0 0,0 0 0,1 0 0,-1 0 0,0 0 0,1 0 0,-1 0 0,0 0 0,0 0 0,1 0 0,-1 0 0,0 0 0,0 0 0,0 0 0,0 0 0,0 0 0,0 0 0,0 0 0,0 0 0,1 0 0,-1 0 0,0 0 0,0 0 0,1 0 0,-1 0 0,0 0 0,0 0 0,0 0 0,1 0 0,-1 0 0,-21-5 0,8 1 0,-20-5 0,12 6 0,-4-3 0,0 2 0,1-2 0,-1 2 0,4-1 0,-3 4 0,7-2 0,-4 1 0,4 1 0,-3-2 0,2 1 0,-2 1 0,3-4 0,0 4 0,0-4 0,-4 4 0,4-2 0,-4 1 0,1 1 0,2-2 0,-6 0 0,3 2 0,-3-4 0,-1 4 0,0-2 0,1 0 0,-5-1 0,4-3 0,-4 4 0,5-3 0,-1 2 0,0 0 0,4-1 0,1 4 0,3-2 0,0 1 0,3 1 0,-2-2 0,4 3 0,-1 0 0,3 0 0,-1 0 0,1 0 0,-1 0 0,1 0 0,-1 0 0,1 0 0,0 0 0,-1 0 0,1 0 0,-1 0 0,-2 0 0,2 0 0,-3 0 0,1 0 0,2 0 0,-5 0 0,4 0 0,-4 0 0,2 0 0,0 0 0,-2 0 0,5 0 0,-6 0 0,3 0 0,0 0 0,1 0 0,0 0 0,2 0 0,-3 0 0,4 0 0,-1 3 0,1-3 0,0 3 0,-1-1 0,1-1 0,-1 1 0,1-2 0,0 0 0,-1 3 0,1-3 0,0 3 0,-1-3 0,1 0 0,-1 2 0,1-1 0,0 1 0,-1-2 0,1 0 0,-1 0 0,1 0 0,0 0 0,-1 0 0,1 0 0,0 2 0,-1-1 0,1 1 0,-1-2 0,1 0 0,-1 0 0,1 0 0,0 0 0,-1 0 0,1 0 0,0 3 0,-1-3 0,1 3 0,0-3 0,0 0 0,0 0 0,0 0 0,0 0 0,-1 0 0,1 0 0,0 0 0,0 0 0,15 7 0,-4-6 0,13 9 0,-10-9 0,-1 1 0,0 1 0,-2-2 0,2 1 0,-2-2 0,-1 3 0,1-3 0,-1 3 0,0-1 0,1-1 0,2 1 0,-2 0 0,2-1 0,-2 1 0,-1-2 0,0 0 0,1 0 0,-1 0 0,0 0 0,1 0 0,-1 0 0,0 0 0,1 0 0,-1 0 0,0 0 0,-17 7 0,5-5 0,-15 5 0,7-7 0,2 0 0,-2 0 0,0 0 0,2 0 0,-3 0 0,7 0 0,-2 0 0,2 0 0,0 0 0,-2 0 0,2 0 0,0 0 0,0 0 0,1 0 0,2 0 0,-2-2 0,-1 1 0,3-1 0,-5 2 0,2 0 0,0 0 0,-3 0 0,6 0 0,-5 0 0,2 0 0,0 0 0,-2 0 0,5 0 0,-3 0 0,4 0 0,-4 0 0,3 0 0,-2 0 0,2 0 0,1 0 0,0 0 0,-1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8:33:14.72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871 50 24575,'-18'3'0,"0"-1"0,9-2 0,0 0 0,-6 0 0,6 0 0,-6 0 0,6 0 0,1 0 0,2 0 0,1 0 0,0 0 0,-1 0 0,1 0 0,0 0 0,0 0 0,-1 0 0,1 0 0,0 0 0,0 0 0,-1 0 0,-2 0 0,2 0 0,-2 0 0,-1 0 0,3 0 0,-5 0 0,5 0 0,-6 0 0,6 0 0,-2 0 0,3 0 0,-4 0 0,3 0 0,-2 0 0,2 0 0,1 0 0,0 0 0,-1 0 0,1 0 0,0 0 0,-1 0 0,1 0 0,0 0 0,0 0 0,0 0 0,-1 0 0,1 0 0,0 0 0,0 0 0,-1-2 0,1 1 0,-1-1 0,1 0 0,-1 1 0,1-1 0,-4 2 0,3-3 0,-2 3 0,3-3 0,-1 3 0,1 0 0,-1-2 0,1 1 0,-1-1 0,1 2 0,-1 0 0,1 0 0,0-3 0,-1 3 0,1-3 0,-1 1 0,1 1 0,0-1 0,0 2 0,-1-3 0,1 3 0,0-3 0,-1 3 0,1 0 0,0-2 0,-1 1 0,1-1 0,0 2 0,0 0 0,-1 0 0,1 0 0,-1 0 0,1 0 0,0-3 0,-1 3 0,1-3 0,0 3 0,-1 0 0,1 0 0,0 0 0,-1 0 0,1 0 0,0 0 0,-1-2 0,1 1 0,0-1 0,0 2 0,0 0 0,0 0 0,0 0 0,0 0 0,0 0 0,0 0 0,-1 0 0,1 0 0,0 0 0,0 0 0,0 0 0,-1 0 0,1 0 0,0 0 0,-1 0 0,1 0 0,0 0 0,-1 0 0,1 0 0,-1 0 0,1 0 0,0 0 0,0 0 0,-1 2 0,1-1 0,0 1 0,0-2 0,0 0 0,-1 3 0,1-3 0,0 2 0,2 3 0,-1-2 0,3 5 0,-1-3 0,0 0 0,-4-2 0,3 1 0,-4-3 0,4 3 0,-2-3 0,0 3 0,0-3 0,0 3 0,0-3 0,18 1 0,-8-2 0,14-2 0,-14 1 0,1-1 0,2-1 0,-2 3 0,2-5 0,1 4 0,-3-4 0,2 5 0,-3-5 0,1 4 0,-1-4 0,0 5 0,1-3 0,-1 3 0,0-2 0,1 1 0,-1-1 0,0 2 0,1 0 0,-1 0 0,0 0 0,0 0 0,0 0 0,0 0 0,0 0 0,1 0 0,-1 0 0,0 0 0,0 0 0,0 0 0,0 0 0,0 0 0,0 0 0,0 0 0,0 0 0,0 0 0,0 2 0,0 3 0,0-1 0,0 0 0,0-1 0,0-3 0,0 2 0,0 1 0,0-3 0,0 3 0,2-3 0,-1 0 0,1 0 0,-2 0 0,0 0 0,2 0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7:38:35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74 24575,'17'0'0,"0"0"0,9 0 0,-9 0 0,5 0 0,-6 0 0,5 0 0,0 0 0,-4 0 0,3 0 0,-5 1 0,3 1 0,-7 1 0,2 0 0,-4 0 0,1-1 0,-2 0 0,0 0 0,-1-1 0,1 2 0,-3-3 0,2 2 0,-2-1 0,-1 0 0,0-1 0,-1 1 0,2-1 0,-3 1 0,2-1 0,-1 0 0,0 0 0,0 0 0,0 0 0,-1 0 0,0 0 0,0 0 0,1 0 0,-1 0 0,0 0 0,0 0 0,1 0 0,-1 0 0,0 0 0,1 1 0,-1-1 0,-1 2 0,1-2 0,-2 2 0,-6-1 0,-1-1 0,-6 0 0,-1 0 0,2 0 0,-4 0 0,2 0 0,-1 0 0,-1 0 0,2 0 0,0 0 0,-2 2 0,3 0 0,-1 1 0,2 0 0,0 0 0,2 0 0,0-1 0,1 0 0,3 0 0,-1-1 0,2 1 0,0-2 0,0 1 0,1-1 0,-1 0 0,3 0 0,-3 0 0,2 0 0,0 0 0,2-1 0,0 0 0,1-1 0,0 0 0,0-1 0,1 1 0,0 1 0,1-1 0,2 1 0,-2 0 0,3 1 0,-1 0 0,1 0 0,0 0 0,1 0 0,0 0 0,2 0 0,-3 0 0,3 0 0,-3 0 0,2 0 0,-3 0 0,0 0 0,-1 1 0,0 1 0,0 0 0,-1 0 0,0 0 0,-1 1 0,0-1 0,-1 0 0,-1 1 0,-1-1 0,-5-1 0,0 2 0,-3-3 0,1 1 0,3-1 0,-1 0 0,3 0 0,1 0 0,3 0 0,3-1 0,2 0 0,1-1 0,-1 1 0,0 1 0,0 0 0,0 0 0,0 0 0,0 0 0,0 1 0,0 2 0,-1 0 0,-1 1 0,0-1 0,-1 0 0,1 1 0,-1-2 0,0 2 0,-1-1 0,0 0 0,-1 0 0,-1 0 0,-3-2 0,0 0 0,-2-1 0,1 0 0,0 0 0,1 0 0,3 0 0,4-1 0,6 0 0,3 0 0,-1 1 0,4 0 0,-2 0 0,3 0 0,0 0 0,-2 0 0,-1 1 0,-3 1 0,-4 2 0,0-2 0,-3 3 0,-2-2 0,1 0 0,-2 0 0,-6-1 0,0-1 0,-8 1 0,1-2 0,-3 0 0,2 0 0,1 0 0,1 0 0,5 0 0,2 0 0,3 1 0,1 0 0,1 1 0,1 0 0,2 0 0,2-1 0,1-1 0,-2 0 0,1 1 0,-2-1 0,2 2 0,-1 0 0,0 0 0,-2 0 0,0 2 0,1-2 0,-2 3 0,0-2 0,-1 1 0,-4-1 0,-2 0 0,-3-2 0,-2-1 0,2 0 0,-1 0 0,4 0 0,1 0 0,6 0 0,3 0 0,0 0 0,-1 0 0,-11 0 0,1 0 0,-8 0 0,6-3 0,-3 1 0,5-3 0,-2 2 0,2-1 0,0 2 0,0-2 0,2 1 0,0 1 0,0-1 0,0 2 0,0-2 0,0 1 0,0-1 0,1 1 0,-1-1 0,3 1 0,-2 0 0,3-1 0,0 1 0,1 0 0,0 0 0,0 0 0,1 0 0,-1 0 0,2 2 0,-1-2 0,1 1 0,-2-1 0,1-1 0,-1 1 0,1 0 0,-1-1 0,1 1 0,-1 0 0,0 0 0,0-1 0,0 1 0,0 0 0,0-1 0,0 1 0,-1 0 0,0 0 0,-1-1 0,-1 1 0,1-2 0,-1 2 0,1-2 0,0 2 0,-1 0 0,1-1 0,0 1 0,0 0 0,-1-1 0,1 1 0,0 0 0,-1 0 0,1 0 0,1 0 0,-1 1 0,0-1 0,0-1 0,1 1 0,-1 0 0,0-1 0,0 1 0,1-1 0,-1 0 0,1-1 0,-2 2 0,1 0 0,0-2 0,-1 2 0,2-2 0,-1 1 0,0 0 0,0 0 0,1 0 0,-1 1 0,0 1 0,0-1 0,0 1 0,0 0 0,0 1 0,-1 0 0,1 0 0,0 0 0,0 0 0,0 0 0,-1 0 0,2-1 0,-1 1 0,1-1 0,-1 0 0,0 1 0,1-1 0,-1 1 0,1-1 0,-1 0 0,0 0 0,0 1 0,0 0 0,0 0 0,0 0 0,0 0 0,6 0 0,-2 1 0,5 0 0,-6 1 0,1-2 0,-1 1 0,0 0 0,1-1 0,0 2 0,0-2 0,0 2 0,0-1 0,1 0 0,-1 0 0,0-1 0,0 1 0,1-1 0,0 0 0,0 0 0,0 0 0,1 0 0,-2 1 0,2-1 0,-1 1 0,0-1 0,2 0 0,-3 0 0,3 0 0,-3 0 0,2 0 0,-1 0 0,0 0 0,2 0 0,-3 0 0,3 0 0,-1 0 0,0 0 0,3 0 0,-4 0 0,4 0 0,-4 0 0,2 1 0,-1 0 0,1 0 0,-1-1 0,0 0 0,0 0 0,-1 0 0,0 0 0,1 0 0,-2 0 0,2 0 0,-2 0 0,0 0 0,1 0 0,-1 0 0,0 0 0,1 0 0,-1 0 0,0 1 0,0-1 0,1 1 0,-1-1 0,0 0 0,0 0 0,1 0 0,-1 0 0,0 1 0,0-1 0,1 1 0,-1-1 0,0 0 0,0 0 0,1 0 0,-1 0 0,0 0 0,0 0 0,1 0 0,-1 0 0,0 0 0,2 0 0,-2 0 0,3 0 0,-2 0 0,1 0 0,-1 0 0,2 0 0,-2 0 0,1 0 0,1 0 0,-1 0 0,1 0 0,0 0 0,-1 0 0,0 0 0,0 1 0,1-1 0,-1 2 0,1-2 0,-1 0 0,-1 0 0,1 0 0,-1 0 0,0 0 0,0 0 0,0 0 0,-1 0 0,0 0 0,1 0 0,-1 0 0,0 0 0,0 0 0,1 0 0,-1 0 0,0 0 0,0 0 0,0 0 0,0 0 0,2 0 0,1 0 0,3 0 0,0 0 0,0 0 0,1 0 0,-3 0 0,2 0 0,-1 0 0,0-2 0,1 2 0,-3-1 0,3 1 0,-2 0 0,0 0 0,-1 0 0,0 0 0,0 0 0,0 0 0,-1 0 0,1 0 0,-2 0 0,2 0 0,1-1 0,-3 1 0,2-2 0,-1 2 0,0 0 0,0 0 0,-1 0 0,2 0 0,-3 0 0,3 0 0,-2 0 0,0 0 0,-1 0 0,2 0 0,-2 0 0,2 0 0,-2 0 0,2 0 0,-2 0 0,2 0 0,-2 0 0,0 0 0,0 0 0,1 0 0,-1 0 0,0 0 0,0 0 0,1 0 0,-1 0 0,0 0 0,1 0 0,-1 0 0,1 0 0,0 0 0,0 0 0,-1 0 0,0 0 0,1 0 0,-1 0 0,0 0 0,1 0 0,-1 0 0,0 0 0,0 0 0,1 0 0,-1 0 0,0 0 0,0 0 0,0 0 0,1 0 0,-1 0 0,0 0 0,0 0 0,0 0 0,0 0 0,0 0 0,0 0 0,1 0 0,-1 0 0,0 0 0,0 0 0,0 0 0,0 0 0,0 0 0,1 0 0,2 0 0,2 0 0,0 0 0,0 0 0,0 0 0,2 0 0,-3 0 0,1 0 0,-1 0 0,0 0 0,0 0 0,-1 0 0,0 0 0,-1 0 0,1 0 0,-1 0 0,-1 0 0,2 0 0,-1 0 0,1 0 0,-1 0 0,0 0 0,-1 0 0,2 0 0,-3 0 0,3 0 0,-2 0 0,1 0 0,0 0 0,1 0 0,0 0 0,0 0 0,-1 0 0,1 0 0,-2 0 0,1 0 0,1 0 0,-1 0 0,0 0 0,-1 0 0,1 0 0,-2 0 0,2 0 0,-2 0 0,0 0 0,0 1 0,1 0 0,-1 0 0,0-1 0,0 0 0,1 0 0,-1 0 0,0 0 0,1 0 0,-1 1 0,0-1 0,0 1 0,1-1 0,0 0 0,0 0 0,0 0 0,-1 0 0,1 0 0,-1 0 0,0 0 0,1 0 0,-1 0 0,0 0 0,3 0 0,0 0 0,4 0 0,-1 0 0,0 0 0,0 0 0,-1 0 0,1 0 0,-1 0 0,0 0 0,1 0 0,-3 0 0,1 0 0,0 0 0,-1 0 0,0-1 0,0 1 0,0-2 0,0 2 0,0 0 0,0 0 0,0 0 0,1-1 0,-1 1 0,2-2 0,-1 1 0,0 0 0,2 1 0,-3-1 0,2 1 0,-2-1 0,1 1 0,-2-1 0,2 0 0,-2 0 0,0 1 0,0 0 0,-2 0 0,0 0 0,0 0 0,3 0 0,2 0 0,2 0 0,3 0 0,-2 0 0,2 0 0,-2 0 0,2 0 0,-3 0 0,1 0 0,-2 0 0,0 0 0,-1 0 0,1 0 0,-1 0 0,-1 0 0,2 0 0,-1 0 0,0 0 0,1 0 0,-3 0 0,2 0 0,-2 0 0,0 0 0,-1 0 0,0 0 0,-1 0 0,0 0 0,2 0 0,-1 0 0,7 0 0,2 0 0,4-1 0,3-1 0,-1-2 0,0 3 0,-1-1 0,-1 2 0,-3 0 0,0 0 0,-4 0 0,-1 0 0,-1 0 0,-3 0 0,0 0 0,0 0 0,-2 0 0,0 0 0,-1 0 0,2 0 0,2 0 0,1 0 0,1 0 0,1 0 0,-1 0 0,0 0 0,-1 0 0,-1 0 0,1 0 0,-2 0 0,1 0 0,-2 0 0,-1 0 0,2 0 0,-3 0 0,3 0 0,-1 1 0,-1-1 0,2 2 0,-1-2 0,0 0 0,0 0 0,-1 0 0,1 0 0,-2 0 0,1 0 0,0 0 0,0 0 0,0 0 0,-1 0 0,0 0 0,0 0 0,1 0 0,-1 1 0,0-1 0,1 1 0,-1-1 0,0 0 0,0 0 0,0 0 0,1 0 0,-1 0 0,0 0 0,0 0 0,0 0 0,1 0 0,-1 0 0,0 0 0,0 0 0,1 0 0,-1 0 0,0 0 0,0 0 0,0 0 0,0 0 0,1 0 0,-1 0 0,0 0 0,0 0 0,1 0 0,-1 0 0,0 0 0,0 0 0,0-1 0,1 1 0,-1-2 0,0 2 0,0-1 0,1 1 0,-1-1 0,0 1 0,0 0 0,1 0 0,-1 0 0,0-1 0,1 1 0,-1-1 0,0 0 0,0 1 0,2-3 0,-2 3 0,2-1 0,-1 1 0,0-1 0,2 1 0,-1-2 0,-1 1 0,2 0 0,-1 1 0,1-1 0,-1 1 0,0-1 0,-1 1 0,2-2 0,-3 2 0,2-1 0,-2 1 0,0 0 0,1 0 0,-1 0 0,0 0 0,0 0 0,1 0 0,-2-1 0,0 0 0,0 0 0,1 0 0,2 1 0,0 0 0,0 0 0,0 0 0,1 0 0,0 0 0,0 0 0,0 0 0,0 0 0,0 0 0,0 0 0,0 0 0,1 0 0,-1 0 0,0 0 0,0 0 0,0 0 0,0 0 0,-2 0 0,2 0 0,-1 0 0,1 0 0,-1 0 0,0 0 0,-1 0 0,2 0 0,-1 0 0,-1 0 0,1 0 0,-1 0 0,0 0 0,0 0 0,1 0 0,-1 0 0,0 0 0,-1 0 0,1 0 0,-1 0 0,0 0 0,0 0 0,1 0 0,-1 0 0,0 0 0,0 0 0,1 0 0,-1 0 0,0 0 0,0 0 0,1 0 0,-1 0 0,0 0 0,0 0 0,1 0 0,-1 0 0,0 0 0,0 0 0,1 0 0,-1 0 0,0 0 0,0 0 0,1 0 0,-1 0 0,0 0 0,0 0 0,1 0 0,-1 0 0,0 0 0,0 0 0,1 0 0,-1 0 0,0 0 0,0 0 0,1 0 0,-1 0 0,0 0 0,0 0 0,1 0 0,-1 0 0,0 0 0,0 0 0,1 0 0,-1 0 0,1 0 0,0 0 0,2 0 0,-3 0 0,2 0 0,-2 0 0,1 0 0,0 0 0,1 0 0,-2 0 0,0 0 0,0 0 0,0 0 0,1 0 0,-1 0 0,-1 1 0,0 0 0,-1 1 0,0 0 0,0 0 0,-1-1 0,0 0 0,-2-1 0,0 0 0,-1 0 0,-3 0 0,1 0 0,-3 0 0,1 0 0,0 0 0,-1 0 0,1 0 0,0 0 0,1 0 0,-1 0 0,3 0 0,-2 0 0,2 0 0,0 0 0,1 0 0,-1 0 0,3 0 0,-2 0 0,2 1 0,0-1 0,-1 2 0,1-1 0,0 1 0,-1-2 0,1 2 0,0-1 0,-1 0 0,1 1 0,0-1 0,0 1 0,-1-2 0,2 2 0,-1-2 0,1 1 0,-2 0 0,1 0 0,0 1 0,-1-1 0,1 1 0,0-1 0,0 0 0,0 0 0,0-1 0,1 2 0,-1 0 0,0 0 0,1 0 0,0 0 0,-1-1 0,2 1 0,-2-2 0,1 2 0,-2-1 0,1 0 0,0-1 0,0 0 0,-1 0 0,1 1 0,0-1 0,0 1 0,-1-1 0,1 0 0,0 0 0,0 0 0,-1 1 0,1-1 0,0 1 0,-1-1 0,1 0 0,0 1 0,-1-1 0,1 1 0,-1-1 0,0 0 0,-1 0 0,1 0 0,-1 0 0,-1 0 0,0 0 0,0 0 0,0 0 0,0 0 0,0 0 0,0 0 0,0 0 0,1 0 0,-1 0 0,2 0 0,0 0 0,1 0 0,-1 0 0,1 0 0,0 0 0,0 0 0,-1 0 0,0 0 0,1 0 0,-2 0 0,2 0 0,0 0 0,-1 0 0,1 0 0,0 0 0,-1 0 0,1 0 0,0 0 0,0 0 0,-1 0 0,1 0 0,0 0 0,0 0 0,0 0 0,-1 0 0,1 0 0,1-1 0,-1 1 0,1-1 0,-1 1 0,0-1 0,1 1 0,-1-1 0,1 0 0,-1 0 0,1 0 0,-1 1 0,0 0 0,0 0 0,-1 0 0,1 0 0,0 0 0,0 0 0,-1 0 0,1 0 0,0 0 0,-1 0 0,1 0 0,0 0 0,0 0 0,-1 0 0,1 0 0,-1 0 0,-2 0 0,-3 0 0,-1 0 0,-2 0 0,2 0 0,-1 0 0,2 0 0,-1 0 0,1 0 0,1 0 0,1 1 0,-1 0 0,2 1 0,-2-1 0,2 2 0,0-1 0,1 0 0,0 0 0,1-1 0,-2 2 0,3-1 0,-2-1 0,2 1 0,0 0 0,-2 0 0,1-1 0,-1 2 0,1-2 0,-2 1 0,3 0 0,-2 0 0,1-1 0,0 0 0,0 2 0,0-3 0,1 1 0,0 0 0,-1-1 0,1 1 0,0-1 0,0 0 0,0 0 0,-1 0 0,1 0 0,0 0 0,-2 0 0,0 0 0,-1 0 0,0 0 0,0 0 0,0 0 0,0 0 0,-1 0 0,0 0 0,0 0 0,-1 0 0,2 0 0,-2 0 0,1-1 0,0 1 0,0-2 0,1 2 0,0 0 0,0 0 0,0 0 0,0 0 0,1 0 0,0 0 0,2 0 0,0 0 0,-1 0 0,7 0 0,-1-1 0,4 1 0,-2-1 0,-3 1 0,3 0 0,-3 0 0,3 0 0,-2 0 0,1 0 0,0 0 0,1 0 0,0 0 0,2 0 0,-2 0 0,2 0 0,-2 0 0,0 0 0,0 0 0,0 0 0,-1 0 0,0 0 0,-1 0 0,2 0 0,-3 0 0,3 0 0,-3 0 0,3 0 0,-2 0 0,1 0 0,-1 0 0,1-1 0,-2 0 0,1-1 0,0 2 0,0-1 0,0 0 0,-1 0 0,0-2 0,0 1 0,1 0 0,-1-1 0,0 1 0,0 0 0,1 0 0,-2-1 0,0 1 0,0 0 0,-1 0 0,1-1 0,-2 2 0,-1-1 0,-2 2 0,-3-2 0,-1 1 0,-3-1 0,-1 1 0,0 0 0,-2 0 0,2 0 0,-4 0 0,2 1 0,-3 0 0,1 0 0,0 0 0,1 0 0,0-2 0,0 2 0,1-2 0,-2 2 0,6 0 0,-4 0 0,5 0 0,-1 0 0,2 0 0,0 0 0,1 0 0,0 0 0,2 0 0,0 0 0,1 0 0,0 0 0,1 0 0,0 0 0,0 0 0,2 1 0,0 1 0,4-1 0,-1 0 0,2-1 0,-2 0 0,2 0 0,1 0 0,0 0 0,3 0 0,-2 0 0,2 0 0,-2 0 0,1 0 0,0 1 0,-2 0 0,-2 2 0,2-1 0,-2-1 0,0 1 0,-1 0 0,1-1 0,-2 1 0,1-2 0,-2 2 0,2-1 0,-2 0 0,2 0 0,0 0 0,-1 0 0,1-1 0,-1 2 0,1-1 0,1 0 0,-2 1 0,1 0 0,-1 0 0,1 0 0,1 0 0,-1 0 0,0-1 0,0 1 0,1 0 0,-2 0 0,1 0 0,-2 0 0,1-1 0,-1 1 0,0 0 0,0 0 0,0 0 0,0 1 0,0-1 0,-2-1 0,0 0 0,-3-1 0,3 0 0,-3 0 0,1 0 0,0 0 0,0 0 0,0 0 0,0 0 0,-1 0 0,1 0 0,1 0 0,-2 0 0,1 0 0,0 0 0,-1 0 0,1 0 0,-1 0 0,0 0 0,1 0 0,0 0 0,0 0 0,-1 0 0,0 0 0,1 0 0,-1 0 0,1 0 0,0 0 0,0 0 0,1 1 0,-2-1 0,3 2 0,-3-2 0,2 1 0,-1 0 0,0 0 0,-1 0 0,1 0 0,-1-1 0,3 1 0,-3-1 0,1 1 0,0 0 0,1 1 0,0-2 0,1 1 0,0-1 0,0 1 0,0-1 0,1 1 0,-1-1 0,0 0 0,-1 0 0,1 0 0,0 1 0,0-1 0,0-1 0,-1-1 0,0-3 0,-1 1 0,1 0 0,-1 1 0,1-2 0,1 2 0,0 0 0,1 1 0,0-1 0,1 1 0,0 0 0,1 0 0,1 1 0,1 1 0,0 0 0,0 0 0,-1 0 0,1 0 0,-1 0 0,0 0 0,0 0 0,1 0 0,-1 0 0,-9-1 0,4 1 0,-8-1 0,6 1 0,0 0 0,-1 0 0,2 0 0,-3 0 0,4 0 0,-2 0 0,-1 0 0,0 0 0,1 0 0,-3 0 0,1 0 0,-3 0 0,1 0 0,-1 0 0,0 0 0,1 0 0,-1 0 0,2 0 0,0 0 0,0 0 0,1 1 0,-1-1 0,2 3 0,0-3 0,1 2 0,0-1 0,0 2 0,0-1 0,0 1 0,-1-2 0,1 2 0,0-2 0,2 0 0,-1 2 0,0-3 0,2 1 0,-2-1 0,2 0 0,0 0 0,1-1 0,2-1 0,0-1 0,4 1 0,-1 0 0,1 1 0,1-1 0,3 2 0,5-3 0,1 2 0,8 0 0,-8 1 0,8 0 0,-9 0 0,5 0 0,-5 0 0,-2 0 0,-3 0 0,-3 0 0,-1 0 0,-1 0 0,0 0 0,-2 1 0,-1 0 0,0 1 0,-1 1 0,0-1 0,0 0 0,0 0 0,0 1 0,0 0 0,0 0 0,0 0 0,0-1 0,0 1 0,0-1 0,-1 0 0,-1-1 0,-1 1 0,0-1 0,0 0 0,1-1 0,0 1 0,-2-1 0,2 2 0,-2-2 0,1 2 0,0-1 0,-2 1 0,1-2 0,1 1 0,-2-1 0,1 0 0,0 0 0,-1 0 0,3 0 0,-2 0 0,2 0 0,0 0 0,-1 0 0,2-1 0,0 0 0,1-1 0,0 0 0,0-1 0,0 1 0,2 0 0,1-1 0,2 1 0,0 0 0,0 0 0,-1 2 0,-1-2 0,1 2 0,-2 0 0,2 0 0,-2 0 0,1 0 0,-1 0 0,0 0 0,0 0 0,1 0 0,-1 0 0,0 0 0,0 0 0,2-1 0,0 0 0,1-2 0,0 1 0,1-1 0,-1 1 0,3-1 0,-2 1 0,0 0 0,-1 2 0,0-1 0,-1 1 0,0 0 0,-2 0 0,0 0 0,0 0 0,1-1 0,-1 0 0,0 0 0,0 1 0,1 0 0,-2-1 0,1 1 0,-1-1 0,1 0 0,0 1 0,-1-2 0,1 2 0,-2-2 0,2 1 0,-1-1 0,-4 2 0,-1-1 0,-3 1 0,0 0 0,0 0 0,0 1 0,0 1 0,2 0 0,0 1 0,1-2 0,1 1 0,1 0 0,-1 0 0,1-1 0,1 1 0,-1-1 0,1 2 0,-2-1 0,1 0 0,0-1 0,-2 1 0,2 0 0,-2-1 0,1 1 0,0-1 0,-2 1 0,1 0 0,-1-1 0,0 1 0,1 0 0,0-1 0,0 1 0,0 1 0,0-2 0,2 1 0,0-1 0,0 1 0,-1-2 0,0 2 0,0-2 0,0 1 0,0-1 0,1 1 0,0 0 0,-2 0 0,1-1 0,-1 1 0,1-1 0,0 1 0,-1-1 0,1 1 0,0-1 0,1 1 0,-1-1 0,1 0 0,-2 0 0,2 0 0,-2 0 0,2 0 0,0 0 0,-1 0 0,0 2 0,0-2 0,0 1 0,0-1 0,0 0 0,0 1 0,0-1 0,-1 1 0,0 0 0,1 0 0,-2 0 0,1-1 0,-1 0 0,0 0 0,0 0 0,1 0 0,-1 0 0,2 0 0,-1 0 0,1 0 0,0 0 0,1 0 0,0 0 0,0 0 0,0 0 0,0 0 0,-1 0 0,1 0 0,0 0 0,0 0 0,-1 0 0,1 0 0,0 0 0,0 0 0,-1 0 0,1 0 0,0 0 0,-1 0 0,1 0 0,-2 0 0,2 0 0,-2 0 0,2 0 0,0 0 0,-1 0 0,1 0 0,0 0 0,1-1 0,-1 0 0,1-1 0,0 1 0,0-1 0,1 0 0,-1-1 0,0 1 0,1 0 0,-2-1 0,2 1 0,-1 0 0,1 0 0,0 0 0,0-1 0,0 1 0,-1 0 0,0-1 0,0 1 0,0 0 0,0-1 0,0 1 0,-1 0 0,2 0 0,-2-1 0,1 1 0,-1-2 0,2 2 0,-1-2 0,1 2 0,0-1 0,0 0 0,0-2 0,0 3 0,0-2 0,0 2 0,0 1 0,0 6 0,0-2 0,0 5 0,0-5 0,0 1 0,0-1 0,0 2 0,0-3 0,0 3 0,0-1 0,0-1 0,0 2 0,0-2 0,0 1 0,0-1 0,1 2 0,-1-3 0,1 2 0,-1-2 0,1 0 0,0 1 0,1-2 0,-2 1 0,2-2 0,-1 1 0,1-1 0,0 0 0,0 0 0,0 0 0,1 0 0,-1 0 0,0-1 0,0 1 0,1-2 0,-1 0 0,0 0 0,0 0 0,1 0 0,-2-1 0,1 0 0,-2-1 0,1 0 0,1-1 0,-2 3 0,1-2 0,-1 1 0,0 0 0,0-1 0,0 2 0,0 0 0,0 0 0,0 0 0,0 7 0,0-2 0,0 8 0,0-4 0,-1 0 0,1-1 0,-3 1 0,2-2 0,-1 0 0,1 0 0,1-2 0,0 0 0,0-1 0,0 1 0,0-1 0,0 0 0,0 1 0,0-1 0,0 0 0,0 0 0,0 0 0,0 1 0,0-1 0,0 0 0,0 0 0,0 1 0,0-1 0,0 0 0,0 0 0,0 1 0,0-1 0,0 0 0,0 0 0,0 1 0,0-1 0,0 0 0,0 0 0,0 0 0,0 1 0,-1-2 0,0 0 0,-1-1 0,0 0 0,1-1 0,-1-1 0,0 0 0,0 0 0,1-2 0,-1 2 0,2-2 0,-2 2 0,1 0 0,-1-1 0,2 1 0,-2 0 0,2 0 0,-2 0 0,1 0 0,-1 1 0,2-1 0,-2 1 0,2-1 0,-1 0 0,1 0 0,-1 1 0,1-1 0,-1 1 0,1-1 0,0-1 0,-1 2 0,0-1 0,0 1 0,0-1 0,1-1 0,-1 1 0,1 0 0,0 0 0,-2-1 0,-2-2 0,-1-1 0,-2 0 0,2 1 0,1-1 0,-1 0 0,2 1 0,-1-2 0,1 3 0,0-1 0,-1 1 0,3 1 0,-2-1 0,2 2 0,0-2 0,-1 2 0,2-2 0,-2 2 0,1-1 0,0 1 0,0 0 0,1 0 0,-2-1 0,2 1 0,-2 1 0,1-1 0,0 1 0,0-1 0,1 0 0,-1 1 0,1-1 0,0 6 0,0-2 0,0 7 0,1-4 0,0-2 0,0 2 0,0-1 0,-1 1 0,1-1 0,-1 1 0,0-2 0,0 1 0,0 1 0,0-3 0,0 2 0,0-1 0,0 0 0,0 0 0,0 0 0,0-1 0,0 0 0,0 2 0,0-2 0,0 2 0,0-2 0,0 0 0,0 1 0,0 0 0,0 0 0,0 0 0,0 0 0,0-1 0,0 0 0,0 0 0,0 1 0,0-1 0,0 0 0,0 0 0,0 1 0,0-1 0,0 0 0,0 1 0,0-1 0,0 0 0,0 0 0,-1 0 0,1 1 0,-2-2 0,1 0 0,-1 0 0,0-1 0,1 1 0,0 0 0,-1-1 0,0 1 0,0-1 0,0 1 0,0-1 0,1 2 0,-1-1 0,0 0 0,0 0 0,0-1 0,-1 1 0,1-1 0,0 0 0,0 0 0,-1 0 0,1 0 0,0 0 0,-1 0 0,1 0 0,0 0 0,-1 0 0,1 0 0,0 0 0,0 0 0,-1 0 0,1 1 0,0-1 0,0 1 0,-1-1 0,1 0 0,0 0 0,0 0 0,0 0 0,-2 0 0,1 0 0,-1 0 0,0 0 0,-1 0 0,0 0 0,0 0 0,0 0 0,1 0 0,-1 0 0,2 0 0,-1 0 0,1 0 0,-1 0 0,2 0 0,0 0 0,0 0 0,1 1 0,-1-1 0,1 2 0,0-1 0,0 1 0,0 0 0,-1 0 0,0-2 0,-1 2 0,1-2 0,0 1 0,0 0 0,-1-1 0,1 2 0,0-1 0,-1 0 0,2 0 0,-1-1 0,1 1 0,-1 0 0,-1-1 0,2 2 0,-1-2 0,1 2 0,-1-1 0,1 2 0,0-1 0,1 0 0,0 0 0,0 0 0,0 0 0,0 0 0,0 0 0,1 0 0,-1 1 0,1-1 0,-1 0 0,0 0 0,0 0 0,0 1 0,0-1 0,0 0 0,0-8 0,0 3 0,0-7 0,0 1 0,1-1 0,2-2 0,0 1 0,3 0 0,-3 2 0,1 1 0,-1 0 0,-1 3 0,1 0 0,-1 3 0,0 0 0,0 1 0,1 0 0,-1 1 0,0 0 0,0 0 0,1 0 0,-1 0 0,0 0 0,0 0 0,1 0 0,0-2 0,0 0 0,0-1 0,1-2 0,-1 2 0,0-2 0,1 1 0,-1-1 0,0 2 0,0-2 0,-1 4 0,0-2 0,1 2 0,-1 0 0,0 1 0,0 0 0,0 0 0,0 0 0,0 0 0,1 0 0,-1 0 0,0 0 0,0 0 0,1 0 0,-1 0 0,0 0 0,0 0 0,1 0 0,-1 0 0,0 0 0,0 0 0,0 0 0,1 0 0,-1 0 0,0 0 0,0 0 0,1 0 0,-1 0 0,0 0 0,0 0 0,0 0 0,-1 1 0,0 0 0,-1 2 0,0-1 0,0 1 0,0 0 0,0 0 0,0 0 0,-1-1 0,0 0 0,-3-1 0,2 0 0,-3-1 0,1 0 0,-1 0 0,0 0 0,0 0 0,0 0 0,-2 0 0,2-1 0,-1 1 0,1-2 0,-1 0 0,3 1 0,-2 0 0,2 0 0,-2 1 0,3-1 0,-2 1 0,2 0 0,0 0 0,-1 0 0,1 0 0,0 0 0,0 0 0,-1 0 0,1 0 0,0 0 0,5-3 0,-1 2 0,5-4 0,-2 1 0,0-1 0,0 0 0,-1 0 0,1 1 0,-3-1 0,2 2 0,-2 0 0,1 0 0,-1 1 0,0 1 0,-1-1 0,1 2 0,0-2 0,0 2 0,0 0 0,0 0 0,0 0 0,0 0 0,1 0 0,-1 0 0,0 0 0,2 0 0,-2 0 0,2 0 0,-2 0 0,0 0 0,0 0 0,1 0 0,-9 0 0,2 0 0,-7 0 0,1 0 0,0 0 0,-2-2 0,0 1 0,0-1 0,0 0 0,0 2 0,0-1 0,1-1 0,1 2 0,3-1 0,-1 1 0,3 0 0,-2 0 0,4 0 0,-2 0 0,1 0 0,-1 0 0,0 0 0,1 0 0,-2 0 0,3 0 0,-3 0 0,2 0 0,-1 0 0,0 0 0,0 0 0,0 0 0,0 0 0,1 0 0,-1 0 0,1 0 0,-1 0 0,0 0 0,0 0 0,-2 0 0,1 0 0,-1 0 0,1 0 0,2 0 0,1 0 0,-1 0 0,2 0 0,-2 0 0,2 1 0,0-1 0,-1 2 0,1-2 0,0 2 0,-1-2 0,1 2 0,0-1 0,0 1 0,-1-1 0,1 0 0,0 0 0,1-1 0,5 0 0,-1 0 0,2 0 0,-3 0 0,2 0 0,0 0 0,2 0 0,1 0 0,1 0 0,0 0 0,1 0 0,-1 0 0,-1 0 0,1 0 0,-2 1 0,1 0 0,0 1 0,-2-1 0,0 1 0,0 0 0,0-1 0,0 2 0,-1-2 0,0 1 0,-1 0 0,0 0 0,0 0 0,-1 1 0,0-1 0,1-1 0,-1 1 0,0-1 0,0 1 0,1-2 0,-1 1 0,0-1 0,0 1 0,1-1 0,-1 1 0,-8-1 0,2 0 0,-8 0 0,2 0 0,0 0 0,-2 0 0,-2 0 0,0 0 0,-3 0 0,3 0 0,-2 0 0,4 0 0,-2 0 0,4 0 0,0 0 0,3 0 0,0 0 0,2 0 0,0 0 0,1 0 0,1 0 0,0 0 0,1 0 0,0 0 0,7 0 0,1 0 0,7 0 0,1 0 0,0 0 0,3 0 0,-3 0 0,2 2 0,-4-1 0,2 2 0,-2 0 0,-2 0 0,0 0 0,-3 0 0,1-1 0,-4 1 0,2-1 0,-3 1 0,0-2 0,0 1 0,-1-2 0,0 1 0,0 0 0,0 0 0,-1 0 0,1-1 0,-8 0 0,0 0 0,-7-2 0,1 2 0,-2-3 0,-1 1 0,-1 1 0,0-1 0,0 2 0,-3 0 0,2 0 0,-1 0 0,4 0 0,-2 0 0,3 0 0,1 0 0,0 0 0,4 0 0,-1 1 0,3 0 0,1 0 0,0-1 0,1 0 0,-1 0 0,2 0 0,0 0 0,0 0 0,1 0 0,0 0 0,0 0 0,-1 0 0,1 0 0,1-1 0,0-1 0,1 0 0,1 0 0,0 1 0,1 0 0,3 1 0,1 0 0,4 0 0,0 0 0,4 0 0,0 0 0,1 0 0,0 0 0,0 0 0,-1 0 0,0 0 0,0 0 0,-3 1 0,2 1 0,-2 1 0,1 0 0,-2 0 0,0-1 0,-2 1 0,2 0 0,-1 0 0,1 0 0,-2-1 0,0 1 0,0 0 0,-1-2 0,1 2 0,-3-3 0,2 1 0,-2-1 0,0 0 0,0 0 0,0 0 0,0 0 0,-1 0 0,1 0 0,-3 0 0,3 0 0,-3 1 0,2 0 0,-2 0 0,0 0 0,1-1 0,-1 1 0,-1 0 0,0 0 0,0 0 0,0 1 0,0-1 0,-1 2 0,-1-2 0,-3 0 0,-4-1 0,-2 0 0,-4 0 0,0 0 0,-3 0 0,-1 0 0,1 0 0,-3 0 0,3 0 0,-1 0 0,3 0 0,-1 0 0,4 0 0,-2 0 0,4 0 0,-2 0 0,3 0 0,-1 0 0,2 0 0,1 0 0,-1 0 0,3 0 0,-2 0 0,2 0 0,1 0 0,1 0 0,0 0 0,1 0 0,5-2 0,-2 1 0,5-1 0,-2 1 0,4 1 0,3-1 0,0 1 0,4 0 0,-4 0 0,5 0 0,-4 0 0,2 0 0,-3 0 0,-1 0 0,-2 0 0,-1 0 0,-2 0 0,-2 0 0,0 0 0,-1 0 0,0 0 0,0 0 0,1 0 0,-1 0 0,0 0 0,0 0 0,1 0 0,-1 0 0,0 0 0,1 0 0,-1 0 0,0 0 0,0 0 0,1 0 0,-1 0 0,0 0 0,0 0 0,1 0 0,-1 0 0,0 0 0,0 0 0,1 0 0,-1 0 0,1 0 0,0 0 0,1 0 0,-1 0 0,0 0 0,0 1 0,-1-1 0,1 1 0,-1 0 0,0-1 0,0 1 0,1 0 0,-1-1 0,0 2 0,0 0 0,0-1 0,-2 1 0,2-2 0,-1 2 0,1-2 0,1 2 0,-1-1 0,0 0 0,0 0 0,1-1 0,-1 1 0,0 0 0,0-1 0,1 2 0,-1-2 0,0 2 0,0-1 0,1 1 0,-1-2 0,1 1 0,0 0 0,1-1 0,-2 1 0,0 0 0,0 0 0,1 1 0,-1 0 0,0-2 0,0 1 0,0 0 0,0-1 0,-1 1 0,1-1 0,-1 1 0,1 0 0,-1 0 0,1-1 0,0 0 0,1 0 0,-1 0 0,0 0 0,0 0 0,0 0 0,0 0 0,0 0 0,0 0 0,1 0 0,-1 0 0,0 0 0,0 0 0,0 0 0,0 0 0,-1 0 0,-4-2 0,0 2 0,-4-4 0,2 2 0,-2 0 0,2-1 0,-3 0 0,2 1 0,-2-1 0,3 0 0,-1 1 0,1 0 0,1 0 0,0 2 0,2-1 0,0 1 0,-1 0 0,1 0 0,0 0 0,0 0 0,-2 0 0,2 0 0,-3 0 0,1 1 0,0-1 0,-1 1 0,2 1 0,-1-2 0,0 1 0,1 0 0,0-1 0,0 1 0,0-1 0,0 0 0,0 1 0,-2 0 0,3 0 0,-3-1 0,2 0 0,0 0 0,1 0 0,-1 0 0,1 1 0,0-1 0,0 2 0,0-2 0,2 2 0,-1-1 0,1 2 0,0-1 0,0 0 0,0 0 0,0 0 0,0 1 0,0-1 0,0 0 0,0 0 0,0 1 0,0-1 0,1-1 0,0 0 0,2 0 0,-1-1 0,0 1 0,0 0 0,1-1 0,-1 2 0,0-1 0,0-1 0,0 0 0,1 0 0,-1 0 0,0 0 0,0 0 0,0 0 0,0 0 0,1 0 0,-1 0 0,0 0 0,0 0 0,0 0 0,0 0 0,0 0 0,-1 1 0,0 1 0,0-1 0,0 1 0,0-1 0,-1 1 0,1 0 0,-1 0 0,1-1 0,-1 1 0,0 0 0,1 1 0,-1-1 0,1 0 0,-1 0 0,0 1 0,0-1 0,0 0 0,0 0 0,-1-1 0,0 0 0,-1-2 0,0 0 0,-2-3 0,0 2 0,0-3 0,-1 2 0,2-2 0,-2 3 0,-1-2 0,3 1 0,-2 0 0,1 0 0,-1-1 0,1 2 0,1 1 0,-1 0 0,1 0 0,0 0 0,1 0 0,-1 1 0,1 0 0,0 0 0,-1 0 0,1 0 0,0-1 0,0 1 0,-1-1 0,1 1 0,0 0 0,-1 0 0,1 0 0,0 0 0,-1 0 0,1 0 0,0 0 0,0-1 0,-1 1 0,1-2 0,0 1 0,0-1 0,-1 2 0,1-1 0,0 1 0,-1 0 0,1 0 0,0 0 0,0 0 0,0 0 0,0 0 0,-1 0 0,1 0 0,0 0 0,1 1 0,-1-1 0,2 2 0,-2 0 0,0 0 0,0-1 0,0 0 0,-1 0 0,1-1 0,0 1 0,0-1 0,-1 1 0,1 0 0,0 0 0,-1-1 0,1 0 0,0 1 0,-2-1 0,2 1 0,-2-1 0,3 1 0,-1-1 0,1 1 0,-1 0 0,0-1 0,2 2 0,-2-1 0,2 0 0,-2 0 0,2 1 0,-2-2 0,1 2 0,-1-2 0,2 2 0,-2-2 0,1 2 0,0-1 0,0 2 0,1-1 0,0 0 0,0 0 0,0 0 0,0 0 0,0 0 0,0 1 0,0-1 0,0 0 0,0 0 0,0 1 0,0-1 0,0 0 0,0 0 0,0 0 0,1-1 0,0 0 0,1-1 0,0 0 0,0 0 0,1 0 0,-1 0 0,0-1 0,-1 0 0,1-1 0,0 0 0,0 1 0,0-1 0,0 0 0,1-1 0,-1 1 0,0 0 0,0-1 0,1 2 0,-1-1 0,1 1 0,0-1 0,2 0 0,-3 2 0,3-1 0,-1 0 0,1 0 0,-1 0 0,0 1 0,0 0 0,1 0 0,0 0 0,-1 0 0,1 0 0,-3 0 0,2 0 0,-1 0 0,0 0 0,0 0 0,0 0 0,-1 0 0,1 0 0,0 0 0,0 0 0,0 0 0,-1 0 0,0 0 0,1 0 0,-1 0 0,0 0 0,0 0 0,1 0 0,-1 0 0,0 0 0,0 0 0,1 0 0,-1 0 0,0 0 0,1 0 0,-1 0 0,0 0 0,0 0 0,1 0 0,-1 0 0,0 0 0,0 0 0,-8 0 0,0-1 0,-6 0 0,2-1 0,2 2 0,0-2 0,1 2 0,0 0 0,2 0 0,0 0 0,0 0 0,0 0 0,1 0 0,-1 0 0,2 0 0,-1 0 0,-1 0 0,1 1 0,-1 0 0,1 1 0,0-1 0,0 0 0,0 2 0,0-3 0,2 1 0,0 0 0,-1-1 0,1 2 0,0-2 0,1 2 0,-1-2 0,2 2 0,-2 0 0,1 0 0,0 0 0,1 0 0,0 0 0,0 0 0,0 1 0,0-1 0,-1 0 0,1 0 0,-2 0 0,2 0 0,-2-1 0,5 1 0,-3-1 0,4 0 0,-2-1 0,1 0 0,-1-1 0,0-1 0,0 0 0,1-1 0,-2 0 0,1-1 0,-1 2 0,1 0 0,1-1 0,-1 1 0,0 1 0,1-1 0,-1 2 0,0-1 0,0 1 0,1-1 0,-1 0 0,0 0 0,0 1 0,1 0 0,-1 0 0,0 0 0,0-1 0,0 1 0,1-1 0,-1 1 0,0 0 0,0 0 0,0 0 0,1 0 0,-1 0 0,0 0 0,0 0 0,1 0 0,-1 0 0,0 0 0,0 0 0,0 0 0,1 0 0,-1 0 0,0 0 0,0 0 0,0 0 0,1 0 0,-1 0 0,0 0 0,0 0 0,1 0 0,-1 0 0,0 0 0,0 0 0,0 0 0,1 0 0,-1 0 0,0 0 0,0 0 0,1 0 0,-1 0 0,-9 0 0,2 0 0,-7 0 0,0 0 0,1 0 0,-5 0 0,2 2 0,-1-1 0,1 1 0,2-1 0,2 1 0,0-2 0,2 2 0,-1-1 0,2 1 0,0-2 0,2 2 0,-1-1 0,4 1 0,-2-2 0,2 2 0,-1-1 0,2 1 0,-1 0 0,2 1 0,-2-2 0,2 1 0,-1-1 0,1 1 0,-1 0 0,1 1 0,-2-2 0,0 1 0,0-2 0,1 2 0,-1-2 0,1 1 0,-1 0 0,0-1 0,1 1 0,0-2 0,0-1 0,1-2 0,0 0 0,0-1 0,0-1 0,-1 1 0,-1-1 0,-1 1 0,0-2 0,-2 2 0,2 0 0,-2-2 0,2 2 0,-2-2 0,2 4 0,-1-2 0,1 2 0,-1-2 0,3 3 0,-1-2 0,2 2 0,-2 1 0,1-1 0,0 0 0,0 1 0,5 0 0,-3 1 0,6 0 0,-3 0 0,0 0 0,0 0 0,-1 0 0,2 0 0,-3 0 0,2 0 0,-1 0 0,0 0 0,0 1 0,0-1 0,-1 2 0,0-1 0,0-1 0,1 1 0,-1 0 0,0-1 0,0 2 0,1-2 0,-1 2 0,0-1 0,0 1 0,0 1 0,0-1 0,1-1 0,-1 1 0,0-2 0,0 2 0,1-2 0,-1 2 0,0-1 0,0 0 0,1-1 0,-2 1 0,1-1 0,-1 2 0,0-1 0,1 0 0,-1 1 0,0-1 0,-1 2 0,1-2 0,-1 1 0,1-1 0,-1 1 0,0 1 0,0-1 0,0 0 0,0 0 0,1 0 0,-1 1 0,1-1 0,-1 0 0,0 0 0,0 1 0,0-1 0,0 0 0,0 0 0,0 1 0,0-1 0,0 0 0,0 0 0,0 1 0,0-1 0,1-1 0,-1 1 0,2-2 0,-1 2 0,-1-1 0,2 0 0,-2 1 0,1-1 0,-1 1 0,0 0 0,-2-6 0,0 0 0,-3-6 0,0 2 0,0-2 0,-1-1 0,0 1 0,0-2 0,-1 1 0,2 1 0,-2 1 0,2 1 0,0 3 0,0-2 0,1 3 0,-1 1 0,3 0 0,-3 1 0,1 1 0,0-2 0,0 3 0,1-1 0,-1 1 0,1 0 0,0 0 0,0 0 0,1 0 0,-1 0 0,1-1 0,0 0 0,0 0 0,-1-1 0,1 0 0,0 1 0,0-1 0,0 2 0,1-1 0,-1 1 0,1 1 0,0 1 0,1 2 0,0 1 0,0 0 0,0 0 0,0 0 0,0 0 0,0 0 0,0-1 0,0-1 0,0 1 0,0-2 0,0 2 0,0-2 0,0 0 0,0 1 0,0-1 0,0 0 0,1-1 0,-1 1 0,1 0 0,0 0 0,-1 0 0,2 0 0,-2 0 0,2-1 0,-2 1 0,1-1 0,0 0 0,0 1 0,0 0 0,-1 0 0,0 0 0,0 0 0,0 0 0,0 0 0,-1-1 0,-1 0 0,0-1 0,0 0 0,0 0 0,-1 0 0,1 0 0,0 0 0,0 0 0,-1 0 0,1 0 0,0 0 0,0 0 0,-1 0 0,1 0 0,1-1 0,-1 1 0,1-1 0,-2 1 0,1 0 0,0 0 0,0 0 0,-1 0 0,1 0 0,0 0 0,1-1 0,-2 1 0,2-1 0,-1 1 0,0 0 0,-1 0 0,1 0 0,0-1 0,0 1 0,-1-2 0,1 0 0,0 0 0,0 1 0,-1-1 0,1 0 0,0 0 0,-1 0 0,1 0 0,0-1 0,0 2 0,0-1 0,0 1 0,1-2 0,0 1 0,-1 0 0,1-1 0,0 1 0,1 0 0,-1 0 0,1 0 0,-1 1 0,0 0 0,1-1 0,-2 2 0,2-2 0,-2 1 0,1-1 0,-1 1 0,1-1 0,0 0 0,-1 0 0,2 0 0,-2 2 0,1-2 0,0 1 0,0 0 0,1-1 0,-2 0 0,2 0 0,-2 0 0,2-1 0,-2 1 0,1 0 0,-1 1 0,2-1 0,-2 0 0,2 0 0,-2 0 0,1-1 0,-1 2 0,2-1 0,-2 1 0,2-2 0,-2 2 0,2-1 0,-2 1 0,1-2 0,-1 2 0,2-1 0,-2 2 0,1-2 0,-2 2 0,2-2 0,-1 2 0,1-1 0,-1 0 0,-1-1 0,1 1 0,0 0 0,1 0 0,-1 1 0,1-1 0,-2 1 0,1 0 0,0-1 0,-1 1 0,1-1 0,0 1 0,-2-1 0,2 0 0,-2 0 0,2 0 0,-2 1 0,2-1 0,-2 0 0,2 0 0,0-1 0,-1 0 0,1 1 0,0 0 0,0-1 0,0 0 0,2 0 0,-2 1 0,2-1 0,-2 1 0,1-2 0,-2 1 0,2 0 0,-1 1 0,2-1 0,-1 1 0,0-1 0,1 0 0,-1 1 0,1-1 0,0 0 0,0 0 0,0 7 0,0-4 0,0 6 0,0-4 0,0-1 0,0 0 0,0 0 0,0 1 0,1-1 0,0 0 0,0 0 0,1 1 0,-1-1 0,2 0 0,-1 1 0,0-1 0,1 0 0,-1 0 0,0 1 0,0-1 0,1 0 0,-1 0 0,0 1 0,0-1 0,1 0 0,-1 0 0,-1 1 0,1-1 0,-1 0 0,2 1 0,-2-1 0,1 0 0,-2 0 0,2 0 0,-1 0 0,1-2 0,-2 2 0,2-2 0,-2 2 0,2-2 0,-2 3 0,2-3 0,-2 2 0,2-2 0,0 2 0,0-1 0,0 1 0,0-1 0,0 1 0,-1 0 0,1-1 0,-1 1 0,1-1 0,-1 1 0,1 1 0,0-2 0,0 1 0,0-2 0,-2 2 0,2-2 0,-2 2 0,2-1 0,-1 1 0,2-1 0,-1 1 0,-1 0 0,1-1 0,-1 1 0,1 0 0,1-1 0,-2 1 0,1-2 0,-1 2 0,1-2 0,-1 2 0,1-2 0,0 2 0,0-1 0,-1 1 0,1-2 0,-1 1 0,1 0 0,-1-1 0,1 1 0,0-1 0,0 0 0,-1-1 0,0-1 0,-1-2 0,-2-1 0,-1 0 0,-2 0 0,-2 0 0,2-1 0,-2 1 0,2 0 0,1 0 0,0 1 0,0-1 0,0 1 0,-1 0 0,2 0 0,0 0 0,-1-1 0,1 1 0,-1-1 0,2 1 0,0 0 0,-1 1 0,1-1 0,-1 2 0,1-2 0,1 2 0,-1 0 0,0-1 0,1 1 0,-1-2 0,1 2 0,-2-2 0,1 2 0,1 0 0,-1-1 0,0 1 0,0 1 0,0-1 0,-1 0 0,1 0 0,-1 0 0,0-1 0,-1 2 0,2-1 0,0 1 0,0-2 0,-2 1 0,1 0 0,0-1 0,-1 2 0,2-1 0,-2 1 0,2-2 0,0 2 0,-1-1 0,2 1 0,-1-1 0,1 0 0,-1 1 0,2-1 0,0 0 0,0 0 0,0 0 0,0 0 0,0 0 0,0-1 0,0 1 0,0 0 0,0 0 0,0 0 0,0 0 0,0-1 0,0 1 0,-1 1 0,0-1 0,0 1 0,0-1 0,1 1 0,-1-1 0,1 0 0,0 0 0,0 0 0,0 0 0,-1 1 0,1-1 0,-1 1 0,1-1 0,-1 0 0,0 0 0,-1 2 0,-1-1 0,2 0 0,-1 1 0,2-2 0,1 6 0,1-4 0,0 5 0,0-4 0,-1 1 0,0 0 0,1-1 0,-2 1 0,2-2 0,-1 2 0,2-1 0,-1 0 0,0-1 0,0 1 0,1-1 0,-1 1 0,0-1 0,1 0 0,0 0 0,1 0 0,0 0 0,0 0 0,-1 0 0,0 0 0,0 0 0,-1 0 0,0 0 0,1 0 0,-1 1 0,0-1 0,0 1 0,1-1 0,-1 0 0,0 0 0,0 0 0,1 0 0,-1 0 0,0 0 0,0 0 0,0 0 0,1 0 0,-1 0 0,0 0 0,0 0 0,0 0 0,1 0 0,-1 0 0,0 0 0,0 0 0,0 0 0,0 0 0,1 0 0,-1 0 0,0 0 0,0 0 0,0 0 0,0 0 0,0 0 0,1 0 0,-1 0 0,0 0 0,0 0 0,0 0 0,0 0 0,1 0 0,-1 0 0,0 0 0,0 0 0,0 0 0,-6 0 0,1 0 0,-3 0 0,1 0 0,2 0 0,0 0 0,0 0 0,1 0 0,0 0 0,-2 0 0,2 0 0,-2 0 0,2 0 0,0 0 0,-1 0 0,1 0 0,0 0 0,1-1 0,-1 1 0,2-2 0,-2 2 0,1-2 0,-1 1 0,2 0 0,-2 0 0,1 0 0,0 0 0,-1 1 0,1-2 0,-1 2 0,2-2 0,-2 1 0,1-2 0,0 1 0,-1 0 0,2 0 0,-1 0 0,0 1 0,3 0 0,-1 1 0,3 0 0,-2 0 0,0 0 0,0 0 0,0 0 0,1 0 0,-1 0 0,0 0 0,0 0 0,0 0 0,0 0 0,1 0 0,-1 0 0,0 0 0,0 0 0,1 0 0,-1 0 0,0 0 0,0 0 0,1 0 0,-1 0 0,0 0 0,0 0 0,1 0 0,-1 0 0,0 0 0,0 0 0,1 0 0,-1 0 0,0 0 0,1 0 0,-1 0 0,1 0 0,0 0 0,0 0 0,0 0 0,-1 0 0,0 0 0,0 0 0,1 0 0,-1 0 0,0 0 0,1 0 0,-1 0 0,0 0 0,0 0 0,1 0 0,-1 0 0,0 0 0,0 0 0,1 0 0,-1 0 0,0 0 0,0 0 0,1 0 0,-1 0 0,0 0 0,0 0 0,1 0 0,-1 0 0,0 0 0,0 0 0,0 0 0,0 0 0,1 0 0,-1 0 0,0 0 0,0 0 0,0 0 0,0 0 0,0 0 0,1 0 0,-1 0 0,0 0 0,0 0 0,0 0 0,0 0 0,0 0 0,0 0 0,1 0 0,-1 0 0,0 0 0,0 0 0,0 0 0,0 0 0,1 1 0,-1-1 0,0 1 0,0-1 0,1 0 0,-1 0 0,0 0 0,0 0 0,1 0 0,-1 0 0,0 0 0,0 0 0,0 0 0,1 0 0,-1 0 0,0 0 0,0 0 0,0 0 0,1 0 0,-1 0 0,0 0 0,0 0 0,0 0 0,1 0 0,-1 0 0,0 0 0,0 0 0,0 0 0,1 0 0,-1 0 0,0 0 0,0 0 0,1 0 0,-1 0 0,0 0 0,0 0 0,1 0 0,-1 0 0,0 0 0,0 0 0,0 0 0,1 0 0,-1 0 0,0 0 0,0 0 0,1 0 0,-1 0 0,0 0 0,0 0 0,1 0 0,-1 0 0,0 0 0,1 0 0,-1 0 0,0 0 0,0 0 0,1 0 0,-1 0 0,0 0 0,0 0 0,1 0 0,-1 0 0,0 0 0,0 0 0,0 0 0,0 0 0,0 0 0,1 0 0,-1 0 0,0 0 0,0 0 0,0 0 0,1 0 0,-1 1 0,0-1 0,0 1 0,0-1 0,1 0 0,-1 0 0,0 0 0,0 0 0,1 0 0,-1 0 0,0 0 0,0 0 0,1 0 0,0 0 0,0 0 0,0 0 0,1 0 0,-2 0 0,3 0 0,-1 0 0,1 0 0,0-1 0,1 1 0,0-1 0,0 1 0,-2-1 0,-1 0 0,0 0 0,-1 1 0,0 0 0,1 0 0,-1 1 0,0-1 0,0 1 0,0-1 0,0 0 0,0 0 0,0 0 0,0 0 0,0 0 0,2 0 0,-2 0 0,3 0 0,-1 0 0,1 0 0,0 0 0,0 0 0,-1 0 0,0 0 0,0 0 0,1 0 0,-1 0 0,1 0 0,-1 0 0,-1 0 0,2 0 0,-2 0 0,1 0 0,-1 0 0,0 0 0,1 0 0,-1 1 0,1 0 0,-1 0 0,0-1 0,0 0 0,0 0 0,0 0 0,0 0 0,-1 1 0,1-1 0,-1 1 0,1-1 0,0 0 0,1 0 0,-2 0 0,0 0 0,0 0 0,1 0 0,-1 0 0,0 0 0,0 0 0,1 0 0,-1 0 0,0 0 0,1 0 0,-1 0 0,0 0 0,0 0 0,1 0 0,-1 0 0,0 0 0,0 0 0,0 0 0,1 0 0,-1 0 0,0 0 0,0 0 0,1 0 0,-1 0 0,0 0 0,0 0 0,1 0 0,-1 1 0,0-1 0,1 1 0,-1-1 0,0 0 0,0 0 0,0 0 0,1 0 0,-1 0 0,0 0 0,0 0 0,1 0 0,-1 0 0,0 0 0,0 0 0,1 0 0,-1 0 0,0 0 0,0 0 0,1 0 0,-1 0 0,0 0 0,0 0 0,0 0 0,0 0 0,0 0 0,1 0 0,-1 0 0,0 0 0,0 0 0,1 0 0,-1 0 0,0 0 0,0 0 0,1 0 0,-1 0 0,0 0 0,0 0 0,1 0 0,-1-1 0,0 1 0,0-1 0,2 1 0,-2 0 0,3 0 0,-2 0 0,2 0 0,-3 0 0,3 0 0,-3 0 0,3 0 0,-3 0 0,2 0 0,-1 0 0,0 0 0,0 0 0,0 0 0,0 0 0,0 0 0,0 0 0,-1 0 0,0 0 0,1 0 0,-1 0 0,0 0 0,2 0 0,-2 0 0,3 0 0,-3 0 0,2 0 0,-1 0 0,0 0 0,2 0 0,-3 0 0,2 0 0,-2 0 0,0 0 0,1 0 0,-1 0 0,0 0 0,0 0 0,1 0 0,-1 0 0,0 0 0,0 0 0,1 0 0,-1 0 0,0 0 0,2 0 0,-2 0 0,2 0 0,-1 0 0,0 0 0,0 0 0,0 0 0,-1 0 0,0 0 0,0 0 0,1 0 0,-1 0 0,0 0 0,0 0 0,0 0 0,1 0 0,-1 0 0,0 0 0,0 0 0,0 0 0,1 0 0,-1 0 0,0 0 0,0 0 0,1 0 0,-1 0 0,0 0 0,0 0 0,0 0 0,1 0 0,-1 0 0,0 0 0,0 0 0,1 0 0,-1 0 0,0 0 0,1 0 0,-1 0 0,0 0 0,0 0 0,1 0 0,-1 0 0,1 0 0,0 0 0,0 0 0,1 0 0,-1 0 0,0 0 0,-1 0 0,2 0 0,-2 0 0,2 0 0,-2 0 0,2 0 0,-2 0 0,2 0 0,-2 0 0,0 0 0,1 0 0,-1 0 0,0 0 0,0 0 0,1 0 0,-1 0 0,0 0 0,0 0 0,1 0 0,-1 0 0,0 0 0,1 0 0,-1 0 0,0 0 0,0 0 0,1 0 0,-1 0 0,0 0 0,0 0 0,1 0 0,-1 0 0,0 0 0,1 0 0,-1 0 0,1-1 0,0-1 0,5-2 0,-5 3 0,5-2 0,-3 3 0,0 0 0,2 0 0,-2 0 0,0 0 0,0 0 0,0 0 0,1 0 0,0 0 0,0 0 0,-1 0 0,0 0 0,0 0 0,-1 0 0,1 0 0,-2 0 0,1 0 0,1 0 0,-3 0 0,2 0 0,-2 0 0,0 1 0,1-1 0,-1 1 0,0-1 0,1 0 0,-1 0 0,0 0 0,0 0 0,2 0 0,-2 0 0,2 0 0,-2 1 0,0-1 0,2 1 0,-1-1 0,0 0 0,1 0 0,-2 0 0,3 0 0,-3 0 0,2 0 0,-2 0 0,0 0 0,1 0 0,-1 0 0,0 0 0,1 0 0,-1 0 0,0 0 0,0 0 0,1 0 0,-1 0 0,0 0 0,0 0 0,1 0 0,-1 0 0,0 0 0,2 0 0,-2 0 0,2 0 0,-1 0 0,0 0 0,1 2 0,-1-2 0,1 1 0,-1-1 0,0 0 0,0 0 0,-1 0 0,1 0 0,-1 0 0,0 0 0,0 0 0,1 0 0,-1 0 0,0 0 0,1 0 0,-1 0 0,0 0 0,0 0 0,1 0 0,2-4 0,-1 3 0,4-3 0,-2 4 0,4 0 0,-1 0 0,2 0 0,0 0 0,1 0 0,0 0 0,0 0 0,2 0 0,-3 0 0,2 0 0,-4 0 0,1 0 0,-2 0 0,0 0 0,-1 0 0,0 0 0,-2 0 0,0 0 0,-2 0 0,2 0 0,-2 0 0,1 0 0,-1 0 0,0-1 0,0 1 0,-1-1 0,1 1 0,0-1 0,2-1 0,-3 0 0,3-1 0,0 1 0,1-1 0,2 1 0,-4 0 0,3 1 0,-3 1 0,3 0 0,-2 0 0,1 1 0,0 0 0,-1 1 0,0 0 0,-2-2 0,1 2 0,1-1 0,-3-1 0,2 2 0,-1-2 0,0 1 0,0 0 0,0 0 0,-1 0 0,0-1 0,1 0 0,-1 1 0,1-1 0,0 1 0,0-1 0,1 0 0,0 0 0,1 0 0,1 0 0,0 0 0,1 0 0,0 0 0,0 0 0,0 0 0,-1 0 0,-1 0 0,1 0 0,-3 1 0,-1-1 0,1 1 0,-1-1 0,0 0 0,0 0 0,1 0 0,-1 0 0,0 0 0,0 0 0,1 0 0,-1 0 0,0 0 0,0 0 0,2 0 0,3 0 0,1 0 0,2 0 0,1 0 0,0 0 0,3 1 0,-4 0 0,2 1 0,-3-1 0,1 0 0,-2 0 0,2 0 0,-1 0 0,2-1 0,1 0 0,3 0 0,5 0 0,-4 0 0,4 0 0,-3 0 0,6-4 0,-8 3 0,5-2 0,-13 3 0,4 0 0,-2 0 0,1 1 0,-2 1 0,1-1 0,-3 2 0,1-3 0,-3 1 0,0-1 0,-1 1 0,0-1 0,0 1 0,-1-1 0,0 0 0,0 0 0,1 0 0,-1 0 0,0 0 0,0 0 0,0 0 0,1 0 0,-1 0 0,0 1 0,0-1 0,1 1 0,-1-1 0,2 0 0,-2 0 0,3 0 0,-3 0 0,3 0 0,-1 0 0,1 2 0,0-2 0,0 1 0,0-1 0,0 1 0,0-1 0,1 2 0,-1-2 0,1 1 0,-2-1 0,-1 1 0,2-1 0,-2 0 0,0 0 0,1 0 0,-2 0 0,2 0 0,-1 0 0,1 0 0,0 0 0,-1 1 0,1-1 0,-2 1 0,2-1 0,-2 0 0,0 0 0,1 0 0,-1 0 0,0 0 0,0 0 0,0 0 0,1 0 0,-1 0 0,0 0 0,0 0 0,1 0 0,-1 0 0,0 0 0,0 0 0,1 0 0,-1 0 0,0 0 0,0 0 0,1 0 0,-1 0 0,0 0 0,0 0 0,1 0 0,-1 0 0,0 0 0,1 0 0,-2-1 0,1 1 0,-1-1 0,1 1 0,0 0 0,1 0 0,-1 0 0,0 0 0,0 0 0,0 0 0,0 0 0,1 0 0,-1 0 0,0 0 0,0 0 0,1 0 0,-1 0 0,0 0 0,0 0 0,1 0 0,0-1 0,1 1 0,1-2 0,0 2 0,0 0 0,-1 0 0,0 0 0,0 0 0,1 0 0,-1 0 0,1-1 0,-1 1 0,1-1 0,1 0 0,-2 0 0,4 0 0,-5 0 0,3 1 0,-2-2 0,0 1 0,0 0 0,-1 1 0,0-1 0,0 1 0,-1-1 0,0 1 0,0 0 0,1 0 0,-1 0 0,0 0 0,0 0 0,0 0 0,0 0 0,0 0 0,0 0 0,1 0 0,-1 0 0,0 0 0,0 0 0,0 0 0,1 0 0,-1 0 0,0 0 0,0 0 0,1 0 0,-1 0 0,0 0 0,0 0 0,1 0 0,-1 0 0,0 0 0,0 0 0,1 0 0,-1 0 0,0 0 0,0 0 0,1 0 0,-1 0 0,0 0 0,0 0 0,1 0 0,-1 0 0,0-1 0,0 1 0,1-1 0,-1 1 0,0 0 0,0 0 0,1 0 0,-1 0 0,0 0 0,0 0 0,0 0 0,0 0 0,0 0 0,0 0 0,1 0 0,-1 0 0,0 0 0,0 0 0,0 0 0,-1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8:32:14.9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 91 24575,'29'0'0,"-4"0"0,7 0 0,-11-3 0,15 2 0,-14-2 0,10 0 0,-15 0 0,10-1 0,8-4 0,-13 7 0,7-4 0,-20 5 0,0-6 0,0 5 0,2-4 0,-2 5 0,0 0 0,2-3 0,-5 2 0,5-1 0,-5 2 0,5 0 0,-4 0 0,1 0 0,-3 0 0,0 0 0,1 0 0,-1 0 0,1 0 0,-1 0 0,0 0 0,1 0 0,-1 0 0,0 0 0,1 0 0,-1 0 0,0 0 0,0 0 0,0 0 0,1 0 0,-1 0 0,0 0 0,0 0 0,0 2 0,0-2 0,0 5 0,-2-2 0,4 0 0,-4-1 0,4-2 0,-24 2 0,5-1 0,-23 1 0,11-2 0,-1 0 0,-2 0 0,6 0 0,-2 0 0,3 0 0,4 0 0,0 0 0,4 0 0,3 0 0,1 0 0,0 0 0,2 2 0,-3-1 0,4 1 0,-1-2 0,1 0 0,0 0 0,-1 0 0,1 3 0,0-3 0,0 5 0,-1-5 0,1 3 0,0-3 0,0 0 0,0 0 0,0 0 0,0 0 0,-1 0 0,1 0 0,0 0 0,-1 0 0,1 0 0,0 0 0,-1 0 0,1 0 0,0 0 0,-1 0 0,1 0 0,0 0 0,-1 0 0,1-3 0,0 3 0,0-3 0,-1 3 0,1 0 0,0 0 0,-1 0 0,1-2 0,-1 1 0,1-1 0,0 2 0,-1 0 0,1-2 0,-1 1 0,-2-1 0,2 2 0,-2-3 0,-1 3 0,3-5 0,-5 4 0,5-1 0,-5-1 0,4 2 0,-1-1 0,3 2 0,-1 0 0,1 0 0,0 0 0,18 0 0,-9 0 0,15 0 0,-14 0 0,0 0 0,1 0 0,-1 0 0,0 0 0,1-3 0,-1 3 0,1-3 0,-1 3 0,0-2 0,1 1 0,-1-1 0,0 2 0,1 0 0,-1 0 0,0 0 0,0 0 0,0 0 0,0 0 0,0 0 0,0 0 0,0 0 0,0 0 0,0 0 0,0 0 0,0 0 0,0 0 0,0 0 0,0 0 0,1 0 0,-1 0 0,0 0 0,0 0 0,0 0 0,0 0 0,0 0 0,1 0 0,-1 0 0,0 0 0,0 0 0,1 0 0,-1 0 0,0 0 0,1 0 0,-1 0 0,0 0 0,1 0 0,-1 0 0,0 0 0,1 0 0,-1 0 0,0 0 0,1-3 0,-1 3 0,0-3 0,1 3 0,-1 0 0,0 0 0,1 0 0,-1-2 0,0 1 0,0-1 0,1 2 0,-1 0 0,0 0 0,0 0 0,1 0 0,-1 0 0,0 0 0,1 0 0,-1 0 0,0 0 0,1 0 0,-1 0 0,0 0 0,1 0 0,-1 0 0,0 0 0,1 0 0,-1 0 0,1 0 0,-1 0 0,0 0 0,0 0 0,1 0 0,-1 0 0,0 0 0,1 0 0,-1 0 0,0 0 0,1 0 0,-1 0 0,1 0 0,-1 0 0,0 0 0,4 0 0,-3 0 0,5 0 0,-5 0 0,5 0 0,-5 0 0,2 0 0,1 0 0,-3 0 0,2 0 0,-3 0 0,1 0 0,-1 0 0,0 0 0,1 0 0,-1 0 0,0 0 0,1 0 0,-1 0 0,0 0 0,1 0 0,-1 0 0,0 0 0,1 2 0,-1-1 0,0 1 0,1-2 0,-1 0 0,0 0 0,0 0 0,1 0 0,-1 0 0,0 0 0,0 0 0,1 3 0,-1-3 0,0 3 0,1-3 0,-1 0 0,0 2 0,0-1 0,0 1 0,0-2 0,0 2 0,-18-4 0,9 4 0,-10-4 0,33 2 0,-9 0 0,17 0 0,-21 0 0,6 0 0,-6 0 0,2 0 0,0 0 0,1 0 0,0 0 0,2 0 0,-5 0 0,6 0 0,-3 0 0,0 0 0,2 0 0,-5 0 0,2 0 0,-3 0 0,1 0 0,-1 0 0,1 0 0,-1 0 0,0 0 0,0 0 0,1 0 0,-1 0 0,0 0 0,1 0 0,-1 0 0,3 0 0,-2 0 0,6 0 0,-6 0 0,2 0 0,0 0 0,-2 0 0,5 0 0,-5 0 0,3 0 0,-1 0 0,-2 0 0,2 0 0,-2 0 0,-1 0 0,0 0 0,1 0 0,-1 0 0,0 0 0,1 0 0,-1 0 0,1 0 0,-1 0 0,0 0 0,1 0 0,-1 0 0,0 0 0,1 0 0,-1 0 0,0 0 0,0 0 0,1 0 0,-1 0 0,1 0 0,-1 0 0,0 0 0,4 0 0,-3 0 0,2 0 0,-3 0 0,1 0 0,-1 0 0,0 0 0,1 0 0,-1 0 0,0 0 0,1 0 0,-1 0 0,0 0 0,1 0 0,-1 0 0,0 0 0,0 0 0,0 0 0,1 0 0,-1 0 0,0 0 0,1 0 0,-1 0 0,1 0 0,-1 0 0,0 0 0,1 0 0,-1 0 0,0 0 0,1 0 0,-1 0 0,0 0 0,1 0 0,-1 0 0,0 0 0,0 0 0,1 0 0,2 0 0,2 0 0,2 0 0,0 0 0,0 0 0,-3 0 0,2 0 0,-5 0 0,5 0 0,-5 0 0,2 0 0,-2 0 0,-1 0 0,0 0 0,1-3 0,-1 3 0,0-3 0,1 3 0,-1 0 0,1 0 0,-1 0 0,0 0 0,1-2 0,-1 1 0,0-1 0,1 2 0,-1 0 0,0 0 0,0 0 0,1 0 0,-1 0 0,0 0 0,1 0 0,-1 0 0,0 0 0,1 0 0,-1 0 0,0 0 0,0 0 0,1 0 0,-1 0 0,0 0 0,1 0 0,-1 0 0,0 0 0,1 0 0,-1 0 0,0 0 0,1-3 0,-1 3 0,3-3 0,-2 3 0,3 0 0,-4 0 0,0 0 0,1 0 0,-1 0 0,0 0 0,0 0 0,2 0 0,2 0 0,2 0 0,4 0 0,-2 0 0,2 0 0,-3 0 0,0 0 0,0 0 0,-1 0 0,1 0 0,-3 0 0,2 0 0,-4 0 0,4 0 0,-5 0 0,2 0 0,-3 0 0,1 0 0,-1 0 0,1 0 0,-1 0 0,0-2 0,0 1 0,0-1 0,0 2 0,0 0 0,0 0 0,1 0 0,-1 0 0,0 0 0,0 0 0,1 0 0,-1 0 0,1 0 0,-1-3 0,0 3 0,1-3 0,2 3 0,-2 0 0,2 0 0,-2 0 0,-1 0 0,0 0 0,1-2 0,-1 1 0,3-1 0,2 2 0,6 0 0,1 0 0,3 0 0,-1 0 0,-3 0 0,3 0 0,-6 0 0,5 0 0,-5 0 0,2 0 0,-6 0 0,3 0 0,-6 0 0,2 0 0,-3 0 0,1 0 0,-1 0 0,0 0 0,1 0 0,-1 0 0,0 0 0,1 0 0,-1 0 0,0 0 0,1 0 0,-1 0 0,0 0 0,0 0 0,7 0 0,1 0 0,6 0 0,0 0 0,5 0 0,0 0 0,1 0 0,2 0 0,-10 0 0,6 0 0,-11 0 0,4 0 0,-4 0 0,-3 0 0,-1 0 0,-3 0 0,1 0 0,-1 0 0,0 0 0,4 0 0,4 0 0,4 0 0,3 0 0,-1 0 0,1 0 0,-4 0 0,-1 0 0,-3 0 0,0 0 0,-3 0 0,2 0 0,-5 0 0,2 0 0,-2 0 0,2 0 0,0 0 0,7 0 0,0 0 0,5 0 0,-4 0 0,-1 0 0,-3 0 0,0 0 0,0 0 0,-3 0 0,-1 0 0,-3 0 0,1 0 0,-1 0 0,0 0 0,0 0 0,1 0 0,-1 0 0,0 0 0,0 0 0,0 0 0,0 0 0,0 0 0,0 0 0,0 0 0,0 0 0,1 0 0,-1 0 0,0 0 0,0 0 0,0 0 0,0-2 0,0 1 0,0-1 0,0 2 0,0 0 0,0 0 0,0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8:32:17.8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144 37 24575,'-13'0'0,"1"0"0,6 0 0,1 0 0,0-2 0,0 1 0,-1-4 0,1 5 0,2-5 0,-4 4 0,6-4 0,-6 5 0,2-3 0,-1 1 0,-2 1 0,3-1 0,0 2 0,0 0 0,0-2 0,0 1 0,0-1 0,0 2 0,0 0 0,0-2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8:32:54.03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1189 1041 24575,'-38'0'0,"4"0"0,-8 7 0,6-1 0,-7 5 0,-6 5 0,-8 3 0,12 2 0,-18-3 0,-15 10 0,10-12 0,-6 7 0,42-17 0,23-6 0,3-2 0,20-15 0,-5 5 0,15-15 0,-12 11 0,1-3 0,0-1 0,0 0 0,0 1 0,0-1 0,1-3 0,-4 2 0,3-6 0,-5 6 0,2-6 0,-4 6 0,1-3 0,-3 5 0,1-1 0,-4 4 0,2-3 0,-3 7 0,0-7 0,0 6 0,0-6 0,0-1 0,0 0 0,0-8 0,0 4 0,0-5 0,0 1 0,0 3 0,0-2 0,0 6 0,0-2 0,0 6 0,0-1 0,0 5 0,0-3 0,0 5 0,0 1 0,0-1 0,0 2 0,0-3 0,0 3 0,0-2 0,0-1 0,0 3 0,0-5 0,0 8 0,0-5 0,0 2 0,0 0 0,0-3 0,0 3 0,0 0 0,0-4 0,0 6 0,-2-4 0,1 1 0,-1 3 0,2-5 0,-3 4 0,-9 28 0,5-16 0,-6 27 0,9-25 0,0 5 0,-1-3 0,-1 4 0,0-4 0,3 1 0,-4-2 0,6 2 0,-7 0 0,5-1 0,-2 0 0,2 0 0,-2 0 0,4 2 0,-1-1 0,2 0 0,-2 1 0,1-1 0,-1 2 0,2-3 0,0 3 0,0-3 0,0 4 0,0-4 0,-3 6 0,0-8 0,-2 5 0,-1-1 0,3-3 0,-2 4 0,2-4 0,-3-1 0,1 4 0,0-4 0,-1 5 0,1-3 0,-1 0 0,1 0 0,-1 0 0,0 1 0,0 0 0,1 2 0,-4-2 0,2 3 0,-1 0 0,2 0 0,0 0 0,-3-3 0,5 2 0,-4-4 0,5 4 0,-2-5 0,-1 5 0,3-3 0,-2 0 0,4 2 0,-3-1 0,3-1 0,-1 2 0,-1-1 0,2 2 0,-4 1 0,4 0 0,-4 0 0,4 3 0,-4-2 0,4 2 0,-1-3 0,-1 0 0,2 0 0,-1 0 0,2 0 0,-3-3 0,3 2 0,-3-2 0,3 2 0,-2-2 0,1 3 0,-1-3 0,-1 0 0,3 2 0,-5-3 0,4 4 0,-1-4 0,2 3 0,-3-2 0,2-1 0,-1 3 0,-1-2 0,2-1 0,-4 6 0,4-7 0,-1 3 0,-1 1 0,3-5 0,-3 8 0,1-6 0,1 1 0,-2 1 0,1 2 0,1-3 0,-2 1 0,3 1 0,0-4 0,-2 6 0,1-5 0,-1 2 0,2 5 0,-5-4 0,0 8 0,-4-3 0,3 4 0,-1-1 0,4-3 0,-3 3 0,2-6 0,-2 5 0,2-5 0,-1 6 0,1-3 0,0 3 0,-2 5 0,2-4 0,-2 0 0,2-1 0,-1-3 0,4 4 0,-5-4 0,6-1 0,-6-3 0,6 0 0,-6 0 0,6 0 0,-3-1 0,3-2 0,-3 3 0,3-6 0,-3 5 0,0 0 0,3-1 0,-3 0 0,0-1 0,3 2 0,-3-2 0,0 5 0,3-8 0,-3 5 0,0 1 0,3-3 0,-3 2 0,3-3 0,-3 1 0,3 5 0,-5-5 0,4 4 0,-1-7 0,-1 8 0,3-5 0,-3 3 0,0-1 0,3-2 0,-3 0 0,0 2 0,3-5 0,-3 5 0,1 1 0,-2 0 0,-1-1 0,1 1 0,0-6 0,3 5 0,-4 0 0,2-1 0,-2 3 0,1-4 0,-1 0 0,5 2 0,-5-5 0,4 5 0,-4 1 0,2-3 0,0 5 0,-1-8 0,3 5 0,-4 0 0,2-1 0,0 0 0,-2-2 0,5 1 0,-5 1 0,4-2 0,-3 2 0,1-2 0,0 1 0,-2 0 0,5-1 0,-5 0 0,2 4 0,0-6 0,1 5 0,4-1 0,-1-2 0,1 3 0,-4-3 0,1 2 0,-1 0 0,2-2 0,0 1 0,-3-1 0,1 2 0,-4 0 0,4-2 0,-5 1 0,3-1 0,-1-1 0,1 2 0,1-1 0,10-32 0,-5 19 0,11-25 0,-8 27 0,1 3 0,9 0 0,-7 0 0,11 0 0,-10 0 0,3 0 0,-3 0 0,2 0 0,-2 0 0,2 0 0,-2 0 0,1 3 0,-1-3 0,-1 3 0,5-3 0,-6 0 0,3 2 0,1-1 0,-4 1 0,6 1 0,-4-3 0,0 5 0,2-4 0,-2 4 0,0-4 0,2 4 0,-2-4 0,0 1 0,5 1 0,-8 0 0,8 0 0,-8-1 0,5 0 0,-3-1 0,1 1 0,2-2 0,0 3 0,-1-3 0,4 3 0,-5-1 0,-1-1 0,4 2 0,-1-3 0,-1 0 0,3 0 0,-7 0 0,5 0 0,-2 0 0,2 0 0,1 0 0,-3 0 0,2 0 0,-2 0 0,3 0 0,0 0 0,0 0 0,-1 0 0,1 0 0,0 0 0,0 0 0,-3 0 0,2 0 0,0 0 0,-2 0 0,2 0 0,-4 0 0,2 0 0,1 0 0,-1 0 0,1 0 0,-2 0 0,3 0 0,-2 0 0,4 0 0,-6 0 0,7 0 0,-2 0 0,4 3 0,-7-3 0,18 1 0,-2-2 0,27-1 0,5 2 0,5-8 0,5 6 0,3-6 0,-1 5 0,5-3 0,-11 1 0,-5-2 0,-5 2 0,-8 1 0,4 0 0,1 0 0,-10 4 0,-2-4 0,-14 4 0,0 0 0,-5 0 0,5 0 0,-2 0 0,16 0 0,12 0 0,8 0 0,15 0 0,3 0 0,1 0 0,12-9-536,-6 7 536,14-12 0,2 13 0,-47-6 0,1 0-492,4 3 0,0 0 428,6-4 1,-3 0 63,21 2 0,2 1 0,-41 5 0,29 0 0,15-10-328,-30 9 0,2 0 328,3-4 0,1 1 0,8 3 0,2 2 0,-1-4 0,1 0-253,7 3 1,0-1 252,-8-4 0,1 0 0,7 1 0,0 1 0,-1-3 0,-4 0 0,23-1 0,-11 1 0,-61 6 0,3 0 983,10 0-836,-3 0 836,13 0-288,-8 4-695,8 0 0,2 0 0,-9 3 0,23-6 0,-30 2 0,36-3 0,-36 0 0,24 0 0,0 0 0,1 0 0,-8 0 0,-10 0 0,-17 0 0,6 0 0,3 0 0,-5 0 0,5 0 0,-4 0 0,4 0 0,-5 3 0,1 1 0,-5 3 0,3 3 0,-6-2 0,2 1 0,-3-2 0,-1-1 0,1 1 0,-4-1 0,3 1 0,-7-1 0,4 0 0,-4-3 0,-1 2 0,-2-4 0,0 2 0,1-1 0,-4-1 0,26 1 0,-2-2 0,22 0 0,3 0 0,7 0 0,-13 0 0,35 0 0,-33 0 0,20 0 0,1 4 0,-32 1 0,43 4 0,-44-1 0,27 1 0,-26-1 0,3-1 0,-4 1 0,-5-4 0,-10 0 0,-5-4 0,-8 0 0,1 2 0,3 2 0,-2 2 0,2 0 0,0 0 0,-2-2 0,2 1 0,-6-4 0,2 2 0,-2-1 0,0-1 0,2 1 0,-3 1 0,1-3 0,1 7 0,-7-1 0,2 4 0,-19-2 0,6-3 0,-16-3 0,8-2 0,-4 0 0,-3 0 0,-2 0 0,-8 0 0,4 0 0,-9 0 0,4 4 0,0-3 0,1 2 0,5-3 0,4 3 0,0-2 0,5 4 0,2-4 0,2 2 0,3 0 0,3-3 0,1 5 0,0-2 0,-1 3 0,1-1 0,-2-3 0,2 1 0,-2-3 0,-1 0 0,3 0 0,-2 0 0,2 0 0,-3 0 0,3 0 0,-3 0 0,2 0 0,0 0 0,-4 0 0,4 0 0,-2 0 0,0 0 0,5 0 0,-6 0 0,5 0 0,-5 0 0,3 0 0,1 0 0,-3-3 0,-6 3 0,-10-2 0,-7 2 0,-4 0 0,-1 0 0,5 0 0,-3 0 0,7 0 0,-7 0 0,8 0 0,-4 0 0,4 0 0,5 0 0,-3 0 0,2 0 0,1 0 0,0 0 0,4 0 0,1 0 0,-1 0 0,1 0 0,2 0 0,2 0 0,3 0 0,0 0 0,0 0 0,0 0 0,3 0 0,1 2 0,-12 1 0,-4 0 0,-19-1 0,3-2 0,-3 0 0,-1 0 0,5-4 0,-10 3 0,-7-6 0,13 6 0,-16-3 0,24 4 0,-8 0 0,9 0 0,-4 0 0,13 0 0,-7 0 0,7 0 0,1 0 0,0 0 0,5 0 0,-1 0 0,4 0 0,0 2 0,4-1 0,3 4 0,1-4 0,-12 1 0,1-2 0,-18 0 0,3 0 0,-10 0 0,-12 0 0,13 0 0,-27 0 0,22 0 0,-5 0 0,-5-4 0,16 3 0,-13-7 0,10 7 0,2-6 0,9 6 0,1-2 0,8 3 0,5-3 0,5 3 0,3-3 0,3 3 0,-2 0 0,-5 0 0,-19 0 0,7 0 0,-19 0 0,12 0 0,-5 0 0,-3 0 0,4 0 0,1 0 0,4 0 0,-8 0 0,6 0 0,-7 0 0,5 0 0,-1-7 0,5 2 0,-3-2 0,7 3 0,1 1 0,6 3 0,7-3 0,0 3 0,7 0 0,1 0 0,-2 0 0,-2 0 0,-6 0 0,-10 0 0,3 0 0,-8 0 0,0 0 0,3 0 0,-2 0 0,-1 0 0,3 0 0,-3 3 0,5-2 0,-1 5 0,5-5 0,-4 2 0,8 0 0,-8-2 0,8 1 0,-4-2 0,4 0 0,1 0 0,-1 3 0,4-2 0,1 2 0,3 0 0,0-3 0,0 3 0,3-1 0,1-1 0,2 8 0,-3-4 0,-8 2 0,-10-4 0,-3-3 0,-7 0 0,3 0 0,-4-4 0,-1 3 0,1-2 0,4 3 0,-4 0 0,13 0 0,-7 0 0,7 0 0,1 0 0,-4 0 0,8 0 0,-4 0 0,5 0 0,2 0 0,-1 0 0,5 0 0,-2 0 0,3 0 0,0 0 0,3 0 0,-2 0 0,-8 0 0,-2 0 0,-9 0 0,-3 0 0,3 0 0,-3 0 0,0 0 0,4-3 0,-8 2 0,7-2 0,-7 3 0,3-4 0,0 4 0,-4-4 0,4 1 0,0 2 0,1-6 0,5 3 0,3 0 0,2 1 0,7 0 0,0 3 0,7-3 0,-1 3 0,-6 0 0,-4 0 0,-13 0 0,-6 0 0,-6 0 0,5 0 0,-7 0 0,6 0 0,-3 0 0,0 0 0,6 0 0,4 0 0,5 0 0,5 0 0,8 0 0,1 0 0,6 0 0,0 0 0,-8 0 0,-2 0 0,-12 0 0,-2-7 0,4 6 0,-4-9 0,5 6 0,-1 0 0,1-3 0,-1 6 0,5-2 0,0 3 0,5-3 0,-1 3 0,7-3 0,-2 3 0,6 0 0,0 0 0,-2 0 0,2 0 0,0 0 0,-1 0 0,1 0 0,-3 0 0,4 0 0,-6 0 0,7 0 0,-4 0 0,1 0 0,4 0 0,-7 0 0,5 0 0,-1 0 0,-1 0 0,1 0 0,0 0 0,-1 0 0,1 0 0,-1 0 0,1 0 0,-1 0 0,2 0 0,-4 0 0,4 0 0,-6 0 0,7 0 0,-6 0 0,4 0 0,0 0 0,-3 0 0,1 0 0,1 0 0,-3 2 0,7-1 0,-5 4 0,3-2 0,-1-1 0,0 5 0,3-4 0,-3 5 0,33-11 0,-19 1 0,29-7 0,-25 0 0,3 0 0,0-3 0,0 0 0,4-4 0,1-1 0,5-9 0,0 0 0,1-1 0,-1-3 0,1 4 0,-4-8 0,3 2 0,-9-1 0,4 3 0,-9-3 0,3 4 0,-4-4 0,0 0 0,0 4 0,1-9 0,-1 4 0,5-9 0,-3 4 0,2-5 0,-3 6 0,-1-1 0,4 5 0,-3 1 0,5 5 0,-5-1 0,5 5 0,-3 4 0,0 1 0,1 9 0,-4-2 0,1 6 0,0 3 0,-5 25 0,2-3 0,-5 21 0,-3-11 0,-1 4 0,-4 0 0,4 1 0,-3 4 0,6-5 0,-5 1 0,5-5 0,-2-1 0,3-11 0,0 5 0,0-9 0,0-1 0,0-3 0,13-33 0,-3 7 0,9-25 0,-9 14 0,-3-1 0,0 1 0,0-1 0,0 1 0,-3 3 0,-1 5 0,0 2 0,-2 8 0,4-2 0,-2 6 0,0 44 0,-1-8 0,-6 38 0,3-19 0,-2-9 0,3 7 0,0-16 0,0 11 0,0-16 0,0-2 0,0-8 0,0-4 0,0-3 0,4-1 0,10-8 0,-1-3 0,11-19 0,-6-4 0,2-13 0,3-9 0,-6 2 0,9-15 0,-8 5 0,-1 4 0,-1-2 0,-3 4 0,0-1 0,-1 1 0,-1 7 0,-3 13 0,3 2 0,-5 8 0,0 7 0,0 1 0,-3 7 0,4 27 0,-6-5 0,4 34 0,-5-12 0,-4 16 0,3 2 0,-3-6 0,4 3 0,0-15 0,0 0 0,0-10 0,0-9 0,0-4 0,0-8 0,0 1 0,0-47 0,0 8 0,0-39 0,4 8 0,6-10 0,10-12-434,5-7 434,4 6 0,-5 19 0,-3 5 0,-5 15 0,0 5 0,-5 9 0,-1 12 0,-4 12 434,-3 55-434,-1-13 0,-2 41 0,0-28 0,0-3 0,0-1 0,4 0 0,0-6 0,3-4 0,-3-5 0,3-5 0,-7-5 0,3-3 0,-3-1 0,0-6 0,0 0 0,3-36 0,-3 0 0,3-42 0,-3 6 0,0-26-803,0-4 803,0 41 0,0-2 0,0-4 0,0 3 0,0-23-214,0-21 214,0 44 0,0-14 0,0 24 0,0 7 0,-3 17 794,-1 1-794,-1 11 223,1 1-223,-3 3 0,4-6 0,-3 2 0,4-5 0,-1 2 0,2 0 0,-1 0 0,-1-3 0,-1 2 0,-2-6 0,-1-1 0,1-1 0,-1-2 0,0-1 0,3 4 0,-2-4 0,5 5 0,-5-5 0,5 3 0,-2-2 0,1 7 0,1-3 0,-2 6 0,3 1 0,-2 3 0,-16 32 0,5-19 0,-11 17 0,7-32 0,0-6 0,0-1 0,0-1 0,4-1 0,0 3 0,3-6 0,1 7 0,2 0 0,1 0 0,3 7 0,-3-2 0,6 5 0,-3-5 0,3 2 0,0 1 0,0-4 0,0 5 0,0-5 0,0 3 0,0 1 0,0-2 0,0 2 0,-4-1 0,-6 28 0,1-7 0,-3 20 0,9-14 0,-5-5 0,4 2 0,-5-3 0,3-3 0,1-1 0,-1-2 0,-4 2 0,3-5 0,-4 2 0,1-5 0,3 0 0,-6 0 0,5 0 0,0 0 0,-2-4 0,5-2 0,-5 1 0,2 0 0,-2 10 0,2 1 0,3 2 0,0 2 0,2-4 0,-3 4 0,1 1 0,2 1 0,-3-1 0,6 0 0,-5-5 0,4 5 0,-6 1 0,6-3 0,-7 2 0,5-6 0,-3 4 0,1-1 0,-1 1 0,1-1 0,-1-3 0,1 3 0,-1 0 0,1 0 0,-1 3 0,3-6 0,-1 6 0,1-3 0,0 0 0,-2 2 0,2-1 0,0-1 0,-2 2 0,4-2 0,-4 1 0,5 1 0,-5-1 0,4-1 0,-4 3 0,4-5 0,-4 6 0,1-1 0,1-1 0,-2 3 0,4-7 0,-4 5 0,4-2 0,-4 3 0,2-3 0,-1 2 0,-1-2 0,5 3 0,-3-3 0,0 2 0,3-5 0,-6 5 0,6-2 0,-3 0 0,0 1 0,3-1 0,-6 2 0,6-2 0,-6-1 0,6 0 0,-5 1 0,4 3 0,-1-4 0,0 6 0,1-8 0,-4 5 0,4-3 0,-1 1 0,2 2 0,0-3 0,6-31 0,1 10 0,6-27 0,0 21 0,0-1 0,-3 1 0,2-1 0,-5 4 0,3 1 0,-5 3 0,1 3 0,0 0 0,-1 1 0,1 2 0,-1-3 0,1 1 0,0 2 0,-1-5 0,1 2 0,3-3 0,-3 0 0,6-4 0,1 3 0,0-6 0,3 6 0,-3-6 0,-4 6 0,3 1 0,-6 0 0,3 6 0,-1-3 0,-2 4 0,3-1 0,-2 1 0,-1-1 0,4 1 0,-4-1 0,4 1 0,-4 0 0,2-1 0,0 1 0,-3-1 0,6 1 0,-5-1 0,1 1 0,1 0 0,-2-1 0,4 1 0,-2-1 0,1 3 0,1-4 0,-4 3 0,4-4 0,-4 3 0,2 0 0,-1-1 0,2 1 0,-1-1 0,2 1 0,-4 2 0,4-2 0,-1 2 0,-1-2 0,2-1 0,-4 3 0,4-2 0,-2 0 0,1-1 0,-2 0 0,1 2 0,0 1 0,1-3 0,0 3 0,-1 1 0,3 2 0,-1 0 0,-2-3 0,1 3 0,0-5 0,1 5 0,-1-3 0,0 3 0,0 0 0,1 0 0,0 0 0,-2 0 0,2 0 0,-2 0 0,6 3 0,-2-3 0,-1 3 0,0-3 0,-2 0 0,3 0 0,-3 0 0,2 0 0,1 2 0,-3-1 0,2 4 0,-3-2 0,0 2 0,0-2 0,3 4 0,-6-3 0,3 3 0,0 1 0,-3-2 0,3 1 0,0 1 0,-2-4 0,4 5 0,-4-5 0,2 4 0,0-3 0,-2 1 0,2-1 0,3 3 0,-5-2 0,5 2 0,-3-5 0,-2 2 0,6-2 0,-3 3 0,0 0 0,2-1 0,-2 1 0,2 0 0,1 0 0,0 0 0,0 0 0,-3-1 0,2 1 0,-2 0 0,3 0 0,0 3 0,-3-3 0,-1 2 0,0-2 0,-2-1 0,3 1 0,-2-1 0,2 1 0,-3 3 0,0 8 0,3 2 0,0 9 0,12-2 0,-2 4 0,4 0 0,-1-3 0,1 3 0,-1-8 0,0 3 0,-5-8 0,3 4 0,-7-8 0,6 0 0,-9-1 0,5-6 0,-6 3 0,3-3 0,0 0 0,0 0 0,0 0 0,3 0 0,-2 0 0,2 0 0,0 0 0,-2 0 0,6 1 0,-3-1 0,3 3 0,1-1 0,-4 1 0,3 0 0,-3-2 0,3 2 0,-3-2 0,3 2 0,-3-2 0,12 3 0,-13-6 0,20-1 0,-5 13 0,22 4 0,14 22 0,2 2 0,4 4 0,-7-1 0,1-5 0,-16-7 0,6 0 0,-18-6 0,7 1 0,-10-7 0,-6-5 0,-5-5 0,-8-3 0,-1 2 0,-6-8 0,9 1 0,10-1 0,11 8 0,18 11 0,-4 8 0,-5-5 0,21 20 0,-34-26 0,35 25 0,-30-24 0,7 13 0,2-13 0,-8 6 0,2-10 0,-4 2 0,11 6 0,-15-14 0,19 6 0,-10-10 0,19 8 0,6 4 0,6 8 0,0-7 0,7 8 0,-6-8 0,6 4 0,-27-11 0,9 0 0,2 5 0,-24-10 0,18 6 0,-46-11 0,9 3 0,-3 5 0,-1-1 0,1 2 0,-1-5 0,1 3 0,-1-1 0,1-2 0,-4 2 0,2-2 0,-5-1 0,6 0 0,-7 0 0,7-2 0,-6 1 0,5-4 0,-1 4 0,2-1 0,1-1 0,3 3 0,-2-5 0,2 2 0,-4-3 0,1 0 0,-1 0 0,-2 3 0,-2-2 0,-6 1 0,-1-2 0,2 0 0,-3 3 0,5-3 0,-3 5 0,-1-2 0,2 2 0,-2 1 0,-2-1 0,1 3 0,-6 0 0,1 3 0,-2-2 0,-8 2 0,-3-8 0,-28 7 0,-31-9 0,-26 3-492,29-4 0,-5 0 8,-8 0 1,-3 0-9,-12 0 0,-4 0 164,29 0 0,-2 0 0,-1 0 79,-6 0 0,-1 0 0,3 0 249,-15 0 0,2 0-328,19-3 0,-3-2 0,4 1-164,-14-3 0,1-1 0,-10-2 0,3-1 380,20 2 1,4 1 523,-2 2 0,4 0-412,-17-8 983,-11 3 0,23-3 0,19 6 0,15 1 0,13-3 0,10 4 0,9-3-923,0 1 16,39 5-76,6-2 0,42 0 0,7-5-492,-42 3 0,1-2 433,6-4 0,1-1 59,0 0 0,1 0 0,7-3 0,1 0 0,1-1 0,-1 1 0,-2 0 0,-3 0 0,35-6-119,-10 4 119,-28 11 0,-1 2 0,-12 2 0,-16 4 0,-12 0 983,-6 0-871,-44 0 14,9 4-126,-44 1 0,22 3 0,-14-4 0,3 4 0,-4-3 0,-1 4 0,10-5 0,-7 4 0,7-7 0,-4 7 0,6-7 0,6 2 0,10 1 0,5-4 0,9 3 0,8-3 0,3 3 0,6-16 0,-16 2 0,-2-16 0,-18 4 0,-6-5 0,-5 2 0,-4-9 0,-9 3 0,-2-1 0,4-2 0,4 8 0,6-7 0,11 9 0,-6-8 0,10 9 0,5-3 0,6 5 0,8 5 0,0-2 0,1 2 0,5 0 0,-2 6 0,-7 3 0,-3-3 0,-28-12 0,3-11 0,-17-5 0,5-1 0,-6-2-492,24 17 0,-2-2 365,-2-5 0,-2-1 127,-9-4 0,-1-2 0,5 2 0,3 0-331,-30-21 331,7-1 0,21 13 0,-5-7 0,13 10 0,12 10 0,9 4 0,4 11 983,7-5-749,0 10 118,6-3-352,0 4 0,0 0 0,2 3 0,2 1 0,2 0 0,-3-1 0,-2 0 0,-1 2 0,-1 1 0,-1 1 0,2 0 0,1 27 0,9-1 0,8 26 0,8-9 0,9 7 0,0 1 0,1-3 0,4 8 0,0-12 0,6 13 0,10-2 0,-5 0 0,5-1 0,-2-4 0,1-5 0,4 3 0,0-7 0,-14-3 0,10 1 0,-15-6 0,8 2 0,-4-3 0,-6-4 0,5 0 0,-6-4 0,6 3 0,-7-7 0,3 3 0,-4 1 0,0-4 0,0 3 0,0 0 0,0-3 0,-3 3 0,-3-5 0,0 1 0,-2-1 0,2 0 0,-2 4 0,3 1 0,-1 8 0,3-3 0,-4 2 0,0 1 0,-1-7 0,-3 4 0,-2-6 0,-4-1 0,-2-1 0,1-3 0,-4-3 0,1-1 0,-3-2 0,1 1 0,-1 2 0,-2-1 0,-1 2 0,-2-1 0,-4-1 0,-14-3 0,-13-3 0,-32-11 0,-16-12 0,25 3 0,-1-3-492,8 1 0,-1-2 484,-17-9 1,-1-1-485,11 1 0,-1-2 184,-14-6 0,-1-3 308,11 1 0,1 0 0,-2 2 0,1 1 0,10 3 0,1 1-358,0 1 1,0 1 357,4 0 0,1 0 0,-32-24-142,2 2 142,23 17 873,0-1-873,9 4 983,0 0-365,-1-7 194,7 8-812,5-3 170,3 6-170,3 3 0,2-3 0,5 9 0,1 0 0,7 5 0,2 7 0,5-2 0,0 5 0,25 15 0,-3 6 0,20 17 0,-9-1 0,11 5 0,2 2 0,10 7 0,8 6 0,-6-5 0,12 12 0,-12-12 0,-4-5 0,-1 1 0,-7-7 0,6 9 0,11 7 0,-18-6 0,6-4 0,-4 5 0,-15-20 0,18 21 0,-19-19 0,24 16 0,-22-19 0,20 12 0,-18-13 0,4 5 0,3-2 0,-4-4 0,0 0 0,-1 0 0,-8-4 0,-2-2 0,-4-4 0,-1 0 0,-3 0 0,3 0 0,-6-1 0,2-3 0,-3 3 0,0-3 0,-3 3 0,2-1 0,-4 1 0,1-3 0,1 6 0,-3-5 0,3 2 0,-3-1 0,0-2 0,0 0 0,-1-1 0,-2 0 0,0 0 0,-3 3 0,-14-5 0,-2-5 0,-17-12 0,-6-6 0,-13-12 0,-11-3 0,-17-13-641,-4 5 641,37 16 0,1 2 0,-26-11 0,20 9 0,1 1 0,-2-5-21,7 6 0,1-1 21,-9-9 0,0 1 0,2-3 0,12 5 0,3 1 640,6 1-640,5 5 43,5 0-43,0 1 0,3 1 0,-3-2 0,8 6 0,-7-4 0,7 7 0,-3-4 0,3 2 0,4 2 0,-3 1 0,5 3 0,-1 4 0,30 15 0,-9 0 0,28 16 0,-14-4 0,4 5 0,0 5 0,-4-5 0,5 12 0,-6-11 0,12 13 0,-5-4 0,1 1 0,-3-6 0,-7-2 0,1-7 0,1 3 0,-7-9 0,5 4 0,-8-7 0,6 6 0,-6-6 0,3 2 0,-6-4 0,2 1 0,-3-2 0,0 1 0,0 0 0,0 3 0,0-2 0,1 2 0,-2-3 0,2 4 0,-4-4 0,3 4 0,-5-5 0,1-2 0,-2 3 0,-1-6 0,1 2 0,-1 0 0,0-2 0,-2 4 0,0-2 0,-3 2 0,-5-2 0,-5-3 0,-14-2 0,-11-3 0,-15 0 0,-19-13 0,-2-7-373,24 5 0,-1-2 373,2-3 0,0 1 0,-3 2 0,-1 2 0,-3-4 0,2 1-54,-18-6 54,-23-5 0,38 7 0,-15-5 0,19 5 0,11 7 0,6 1 0,12 6 744,1-1-744,11 5 56,1-1-56,35 4 0,-10-1 0,25 5 0,-15 4 0,-2 4 0,18 8 0,-15-4 0,19 9 0,-17-6 0,8 5 0,-4-4 0,-4 3 0,-7-8 0,-2 3 0,-5-7 0,-3 1 0,-5-4 0,-2 1 0,-4 0 0,-15-5 0,-4 2 0,-15-5 0,-1 0 0,-1 0 0,0 0 0,-4 0 0,9 0 0,-9 0 0,9 3 0,0-2 0,1 5 0,8-5 0,-4 5 0,8-5 0,-3 4 0,6-4 0,1 4 0,1-4 0,5 4 0,-3 0 0,30 1 0,-12-1 0,22-3 0,-19-2 0,-1 0 0,-2 0 0,3 0 0,-4 0 0,4 0 0,4 0 0,0 0 0,3 0 0,1 0 0,3 3 0,-2 1 0,6 3 0,-6-1 0,2 1 0,-3 0 0,-4-1 0,-1 0 0,-6 0 0,-1-1 0,-2 1 0,-31-3 0,16-1 0,-25-2 0,18 0 0,4 0 0,-7 0 0,6-3 0,-2 3 0,6-5 0,0 4 0,34-1 0,-15 2 0,24 0 0,-18 0 0,0 0 0,7 0 0,11 0 0,6 0 0,10 0 0,5 0 0,-14 0 0,17 0 0,-21 0 0,12 0 0,-19 0 0,1 0 0,-14 0 0,3 0 0,-11 0 0,2 0 0,-3 0 0,1 0 0,1 0 0,-2 0 0,6 0 0,1 0 0,8 0 0,-11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8:33:03.68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24575,'30'0'0,"17"0"0,-15 0 0,18 0 0,-20 0 0,20 0 0,21 0 0,-20 0 0,7 0 0,-42 3 0,-5-2 0,-2 1 0,0-2 0,-4 0 0,0 3 0,1-3 0,-1 3 0,0-3 0,1 0 0,-1 0 0,0 2 0,0-1 0,0 3 0,0-3 0,0 1 0,0-2 0,1 0 0,2 0 0,1 0 0,0 2 0,2-1 0,-2 1 0,6 1 0,-2-2 0,2 4 0,-3-4 0,0 4 0,0-4 0,-1 2 0,-2-1 0,0-1 0,-1 1 0,-2-2 0,2 2 0,-2-1 0,-1 1 0,0-2 0,1 0 0,2 0 0,-2 3 0,2-3 0,1 3 0,-3-3 0,2 0 0,-3 2 0,1-1 0,-1 1 0,0-2 0,1 0 0,-1 0 0,0 0 0,1 0 0,-1 0 0,3 0 0,9 0 0,-11 0 0,13 0 0,-11 0 0,9 0 0,3 0 0,-1 0 0,1 0 0,-1 0 0,-3 0 0,3 0 0,-6 0 0,5 0 0,-5 0 0,5 0 0,-5 0 0,6 0 0,-6 0 0,2 3 0,-3 0 0,0 0 0,-1 0 0,1 0 0,0-3 0,3 6 0,-2-5 0,2 1 0,-3 1 0,0-2 0,0 1 0,0 1 0,-3-2 0,-1 1 0,-2 1 0,-1-3 0,0 3 0,1-3 0,-1 0 0,0 0 0,0 0 0,0 0 0,3 0 0,-2 0 0,9 0 0,-2 0 0,3 0 0,2 0 0,-5 0 0,2 0 0,-3 0 0,0 0 0,0 2 0,0-1 0,0 2 0,-3-1 0,2-1 0,-5 1 0,5-2 0,-5 0 0,5 3 0,-5-3 0,5 3 0,-5-3 0,6 0 0,-3 0 0,2 0 0,-2 0 0,3 0 0,-3 0 0,0 0 0,2 0 0,-2 0 0,0 0 0,2 0 0,-5 0 0,5 0 0,-5 0 0,5 0 0,-5 0 0,3 0 0,-1 0 0,-2 0 0,2 0 0,-2 0 0,-1 0 0,0 0 0,1 0 0,-1 0 0,0 0 0,1 0 0,-1 0 0,0 0 0,0 0 0,0 0 0,0 0 0,0 0 0,1 0 0,-1 0 0,0 0 0,1 0 0,-1 0 0,0 0 0,1 0 0,-1 0 0,1 0 0,-1 0 0,0 0 0,1 0 0,-1 0 0,0 0 0,1 0 0,-1 0 0,1 0 0,-1 0 0,0 0 0,0 0 0,1 0 0,-1 0 0,0 0 0,1 0 0,-1 0 0,0 0 0,1 0 0,-1 0 0,0 0 0,1 0 0,2 0 0,-2 2 0,2-1 0,-2 1 0,-1 1 0,0-3 0,1 3 0,-1-1 0,0-1 0,1 1 0,-1-2 0,1 2 0,-1-1 0,0 1 0,0-2 0,1 0 0,-1 3 0,0-3 0,1 3 0,-1-3 0,0 0 0,1 0 0,-1 0 0,0 0 0,1 0 0,-1 0 0,0 0 0,1 0 0,-1 0 0,3 0 0,-1 0 0,1 0 0,-3 0 0,3 0 0,-2 0 0,3 0 0,-4 0 0,0 0 0,1 0 0,-1 0 0,1 2 0,-1-1 0,0 1 0,0-2 0,2 0 0,-2 0 0,2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8:33:09.78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86 24575,'25'0'0,"-2"0"0,-7 0 0,3 0 0,-3 0 0,0 0 0,0 0 0,-1 0 0,-2 0 0,2 0 0,-3 0 0,0 0 0,-1 0 0,1 0 0,-3 0 0,2 0 0,-4 0 0,1 0 0,-3 0 0,1 0 0,-1 0 0,0 0 0,1 0 0,-1 0 0,0 0 0,1 0 0,-1 0 0,0 0 0,0 0 0,1 0 0,-1 0 0,0 0 0,1 0 0,-1 0 0,0 0 0,1 0 0,-1 0 0,0 0 0,1 0 0,-1 0 0,0 0 0,0 0 0,1 0 0,-1 0 0,0 0 0,0 0 0,1 0 0,-1 0 0,0 0 0,0 0 0,1 0 0,-1 0 0,0 0 0,1 0 0,-1 0 0,0 0 0,1 2 0,-1-2 0,3 3 0,-2-1 0,8-1 0,-5 1 0,3-2 0,-4 0 0,-3 0 0,1 0 0,-1 0 0,1 0 0,-1 0 0,0 0 0,1 0 0,-1 0 0,3 0 0,-2 0 0,3 0 0,-4 0 0,0 0 0,1 0 0,-1 0 0,0 0 0,1 0 0,2 0 0,-2 0 0,2 3 0,-2-3 0,2 3 0,-2-3 0,2 0 0,-2 2 0,2-1 0,-2 1 0,2 0 0,1-1 0,-3 1 0,2 1 0,0-3 0,-2 5 0,5-4 0,-4 1 0,1 0 0,0-1 0,-2 1 0,2-2 0,-2 3 0,-1-3 0,0 3 0,1-3 0,-1 0 0,1 0 0,-1 0 0,0 0 0,1 0 0,-1 0 0,0 0 0,1 0 0,-1 0 0,0 0 0,1 0 0,-1 0 0,1 0 0,-1 0 0,0 0 0,1 0 0,-1 0 0,0 0 0,1 0 0,-1 2 0,3-1 0,-2 1 0,3-2 0,-4 0 0,3 0 0,-2 0 0,6 0 0,-6 0 0,2 0 0,0 0 0,-2 0 0,2 0 0,-2 0 0,-1 0 0,1 0 0,2 0 0,-2 0 0,2 0 0,-3 0 0,1 0 0,-1 0 0,1 0 0,-1 0 0,0 0 0,3 0 0,-2 0 0,2 0 0,-3 0 0,0 0 0,1 0 0,-1 0 0,0 0 0,0 0 0,0 0 0,0 0 0,0 0 0,0 0 0,0 0 0,1 0 0,-1 0 0,0 0 0,0 0 0,0 0 0,1 0 0,-1 0 0,0 0 0,1 0 0,-1 0 0,0 0 0,0 0 0,1 0 0,-1 0 0,0 0 0,0 0 0,1 0 0,-1 0 0,0 0 0,1 0 0,-1 0 0,0 0 0,0 0 0,1 0 0,-1 0 0,0 0 0,0 0 0,0 0 0,0 0 0,0 0 0,0 0 0,0 0 0,0 0 0,1 0 0,-1 0 0,0 0 0,0 0 0,1 0 0,-1 0 0,0 0 0,0 0 0,0 0 0,1 0 0,-1 0 0,-21-5 0,8 1 0,-20-5 0,12 6 0,-4-3 0,0 2 0,1-2 0,-1 2 0,4-1 0,-3 4 0,7-2 0,-4 1 0,4 1 0,-3-2 0,2 1 0,-2 1 0,3-4 0,0 4 0,0-4 0,-4 4 0,4-2 0,-4 1 0,1 1 0,2-2 0,-6 0 0,3 2 0,-3-4 0,-1 4 0,0-2 0,1 0 0,-5-1 0,4-3 0,-4 4 0,5-3 0,-1 2 0,0 0 0,4-1 0,1 4 0,3-2 0,0 1 0,3 1 0,-2-2 0,4 3 0,-1 0 0,3 0 0,-1 0 0,1 0 0,-1 0 0,1 0 0,-1 0 0,1 0 0,0 0 0,-1 0 0,1 0 0,-1 0 0,-2 0 0,2 0 0,-3 0 0,1 0 0,2 0 0,-5 0 0,4 0 0,-4 0 0,2 0 0,0 0 0,-2 0 0,5 0 0,-6 0 0,3 0 0,0 0 0,1 0 0,0 0 0,2 0 0,-3 0 0,4 0 0,-1 3 0,1-3 0,0 3 0,-1-1 0,1-1 0,-1 1 0,1-2 0,0 0 0,-1 3 0,1-3 0,0 3 0,-1-3 0,1 0 0,-1 2 0,1-1 0,0 1 0,-1-2 0,1 0 0,-1 0 0,1 0 0,0 0 0,-1 0 0,1 0 0,0 2 0,-1-1 0,1 1 0,-1-2 0,1 0 0,-1 0 0,1 0 0,0 0 0,-1 0 0,1 0 0,0 3 0,-1-3 0,1 3 0,0-3 0,0 0 0,0 0 0,0 0 0,0 0 0,-1 0 0,1 0 0,0 0 0,0 0 0,15 7 0,-4-6 0,13 9 0,-10-9 0,-1 1 0,0 1 0,-2-2 0,2 1 0,-2-2 0,-1 3 0,1-3 0,-1 3 0,0-1 0,1-1 0,2 1 0,-2 0 0,2-1 0,-2 1 0,-1-2 0,0 0 0,1 0 0,-1 0 0,0 0 0,1 0 0,-1 0 0,0 0 0,1 0 0,-1 0 0,0 0 0,-17 7 0,5-5 0,-15 5 0,7-7 0,2 0 0,-2 0 0,0 0 0,2 0 0,-3 0 0,7 0 0,-2 0 0,2 0 0,0 0 0,-2 0 0,2 0 0,0 0 0,0 0 0,1 0 0,2 0 0,-2-2 0,-1 1 0,3-1 0,-5 2 0,2 0 0,0 0 0,-3 0 0,6 0 0,-5 0 0,2 0 0,0 0 0,-2 0 0,5 0 0,-3 0 0,4 0 0,-4 0 0,3 0 0,-2 0 0,2 0 0,1 0 0,0 0 0,-1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8:33:14.72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871 50 24575,'-18'3'0,"0"-1"0,9-2 0,0 0 0,-6 0 0,6 0 0,-6 0 0,6 0 0,1 0 0,2 0 0,1 0 0,0 0 0,-1 0 0,1 0 0,0 0 0,0 0 0,-1 0 0,1 0 0,0 0 0,0 0 0,-1 0 0,-2 0 0,2 0 0,-2 0 0,-1 0 0,3 0 0,-5 0 0,5 0 0,-6 0 0,6 0 0,-2 0 0,3 0 0,-4 0 0,3 0 0,-2 0 0,2 0 0,1 0 0,0 0 0,-1 0 0,1 0 0,0 0 0,-1 0 0,1 0 0,0 0 0,0 0 0,0 0 0,-1 0 0,1 0 0,0 0 0,0 0 0,-1-2 0,1 1 0,-1-1 0,1 0 0,-1 1 0,1-1 0,-4 2 0,3-3 0,-2 3 0,3-3 0,-1 3 0,1 0 0,-1-2 0,1 1 0,-1-1 0,1 2 0,-1 0 0,1 0 0,0-3 0,-1 3 0,1-3 0,-1 1 0,1 1 0,0-1 0,0 2 0,-1-3 0,1 3 0,0-3 0,-1 3 0,1 0 0,0-2 0,-1 1 0,1-1 0,0 2 0,0 0 0,-1 0 0,1 0 0,-1 0 0,1 0 0,0-3 0,-1 3 0,1-3 0,0 3 0,-1 0 0,1 0 0,0 0 0,-1 0 0,1 0 0,0 0 0,-1-2 0,1 1 0,0-1 0,0 2 0,0 0 0,0 0 0,0 0 0,0 0 0,0 0 0,0 0 0,-1 0 0,1 0 0,0 0 0,0 0 0,0 0 0,-1 0 0,1 0 0,0 0 0,-1 0 0,1 0 0,0 0 0,-1 0 0,1 0 0,-1 0 0,1 0 0,0 0 0,0 0 0,-1 2 0,1-1 0,0 1 0,0-2 0,0 0 0,-1 3 0,1-3 0,0 2 0,2 3 0,-1-2 0,3 5 0,-1-3 0,0 0 0,-4-2 0,3 1 0,-4-3 0,4 3 0,-2-3 0,0 3 0,0-3 0,0 3 0,0-3 0,18 1 0,-8-2 0,14-2 0,-14 1 0,1-1 0,2-1 0,-2 3 0,2-5 0,1 4 0,-3-4 0,2 5 0,-3-5 0,1 4 0,-1-4 0,0 5 0,1-3 0,-1 3 0,0-2 0,1 1 0,-1-1 0,0 2 0,1 0 0,-1 0 0,0 0 0,0 0 0,0 0 0,0 0 0,0 0 0,1 0 0,-1 0 0,0 0 0,0 0 0,0 0 0,0 0 0,0 0 0,0 0 0,0 0 0,0 0 0,0 0 0,0 2 0,0 3 0,0-1 0,0 0 0,0-1 0,0-3 0,0 2 0,0 1 0,0-3 0,0 3 0,2-3 0,-1 0 0,1 0 0,-2 0 0,0 0 0,2 0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8:31:56.7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74 105 24575,'35'0'0,"2"0"0,-17 3 0,8 1 0,-11 2 0,14 3 0,-11-2 0,5 0 0,-10-2 0,-7-5 0,0 5 0,0-5 0,3 3 0,-3-1 0,2-1 0,-2 1 0,1-2 0,1 0 0,0 0 0,0 0 0,-1 0 0,2 0 0,-3 0 0,1 0 0,0 0 0,4 0 0,-3 0 0,3 0 0,-4 0 0,0 0 0,2 0 0,-2-2 0,3 1 0,0-2 0,-3 3 0,1 0 0,-1 0 0,-1 0 0,2 0 0,-2 0 0,3 0 0,-1 0 0,-2 0 0,2 0 0,-2 0 0,3 0 0,0 0 0,-3 0 0,4 0 0,-1 0 0,-2 0 0,2 0 0,-3 0 0,0 0 0,2 0 0,1 0 0,-3 0 0,1 0 0,0 0 0,1 0 0,1 0 0,-3 0 0,2 0 0,1 0 0,1 0 0,-1 0 0,-2 0 0,-1 0 0,0 0 0,3 0 0,-2 0 0,1 0 0,-2 0 0,9-2 0,-12 1 0,10-1 0,-4 2 0,14 0 0,4 0 0,4 0 0,-5 0 0,0-6 0,1 4 0,-5-4 0,0 6 0,-5 0 0,1 0 0,-1 0 0,1 0 0,-1 0 0,1 0 0,3 0 0,-2 0 0,2 0 0,0-4 0,-2 4 0,6-4 0,-6 4 0,6 0 0,-6 0 0,6 0 0,-7 0 0,4 0 0,-5 0 0,1 0 0,-4 0 0,3 0 0,-6 0 0,9 0 0,4 0 0,-7 0 0,11 0 0,-12 0 0,15 0 0,0 0 0,6 0 0,-1 0 0,6 0 0,-5 0 0,10 0 0,-10 0 0,9 0 0,-8 0 0,3 0 0,-9 0 0,-1 0 0,-9 0 0,4 0 0,-11 0 0,9 0 0,-5-3 0,-11 2 0,-33-2 0,-1 6 0,-21 1 0,25 2 0,1 1 0,3-1 0,1 0 0,3 0 0,0 0 0,0 0 0,0 0 0,0 0 0,0 0 0,0 0 0,0 0 0,0-1 0,0 1 0,0 0 0,0 0 0,0 0 0,3 0 0,-2 0 0,2-1 0,0-1 0,1 1 0,-1-5 0,1 7 0,-1-5 0,1 5 0,0-4 0,2 2 0,-4 0 0,1 1 0,1-3 0,-2 2 0,4-3 0,-4 4 0,1-1 0,1-2 0,-2 2 0,2-5 0,0 5 0,-2-2 0,2 0 0,0 1 0,-2-3 0,2 4 0,-1-5 0,-1 5 0,2-5 0,0 5 0,-1-2 0,0 0 0,1-1 0,-5 0 0,6-1 0,-7 4 0,8-4 0,-5 1 0,2 1 0,0-3 0,-2 6 0,2-6 0,0 5 0,-3-4 0,6 1 0,-5 1 0,3 0 0,0 2 0,0 0 0,0-2 0,0 4 0,-1-5 0,-2 5 0,5-6 0,-7 4 0,3-2 0,-4 0 0,2 2 0,0-2 0,3 1 0,-3 1 0,6-4 0,-5 4 0,2-4 0,0 4 0,-1-5 0,4 5 0,-4-4 0,2 3 0,-1-3 0,0 1 0,1 1 0,-3-3 0,1 3 0,1-1 0,-1-1 0,2 1 0,-1-2 0,-1 0 0,1 0 0,1 0 0,-3 0 0,2 0 0,0 0 0,-2 0 0,2 0 0,0 0 0,-2 0 0,2 0 0,0 0 0,-2 0 0,2 3 0,-3-3 0,3 3 0,-3-3 0,3 0 0,0 0 0,-4 0 0,6 0 0,-4 0 0,2 0 0,2 0 0,-5 5 0,6-2 0,-2 3 0,0 1 0,2-4 0,-2 5 0,1 0 0,0-5 0,-3 5 0,1-5 0,0 0 0,-1 4 0,4-6 0,-4 7 0,1-5 0,1 2 0,-3 0 0,5-2 0,-4 2 0,2-4 0,-1 3 0,-1-3 0,2 4 0,-1-5 0,-1 5 0,2-4 0,-2 1 0,-1-2 0,3 0 0,-2 0 0,3 0 0,-1-7 0,0 0 0,5-7 0,-2 5 0,4-2 0,-4 2 0,2-1 0,-3-1 0,3 2 0,-5 0 0,4 0 0,-4 1 0,2 2 0,1-3 0,-3 4 0,-1-1 0,0 3 0,-4-2 0,6 4 0,-7-2 0,5 3 0,-3-2 0,3 1 0,-2-4 0,2 4 0,-3-2 0,3 1 0,-2 1 0,2-1 0,0 2 0,-3 0 0,4 0 0,-4 0 0,3 0 0,-4 0 0,3 0 0,-1 0 0,-1 3 0,3 0 0,-3 3 0,3 0 0,-2-3 0,2 2 0,0-5 0,-2 5 0,3-2 0,-1 0 0,-1 2 0,2-2 0,-1 0 0,-1 2 0,2-5 0,0 3 0,-3-3 0,3 0 0,-3 0 0,1-5 0,4 1 0,-1-6 0,1 2 0,3-1 0,-4 2 0,4-1 0,-3 2 0,1-5 0,-1 5 0,1-1 0,-1-1 0,1 2 0,-2-4 0,1 4 0,-2 1 0,0-2 0,2 3 0,-1-4 0,-1 0 0,2 0 0,-2 2 0,2-4 0,1 6 0,-1-4 0,0-3 0,3 4 0,-2-3 0,2 2 0,-2 2 0,-3-4 0,2 3 0,0 0 0,-1-1 0,4 2 0,-5-2 0,0 0 0,4 2 0,-5-2 0,3 1 0,-2 3 0,-2-3 0,4 5 0,24-6 0,-12 5 0,24-1 0,-24 4 0,5 0 0,-2 0 0,0 0 0,2 0 0,1 0 0,1 0 0,6 0 0,-3 0 0,3 0 0,1 0 0,-1 0 0,1 0 0,-1 0 0,1-3 0,-1 2 0,-3-5 0,0 6 0,-4-3 0,-4 3 0,4 0 0,-3 0 0,0 0 0,4 0 0,-6 0 0,6 0 0,-1 0 0,0 0 0,2-3 0,-2 3 0,0-3 0,3 3 0,-2 0 0,6-3 0,-7 2 0,4-2 0,-1 3 0,-2 0 0,5-3 0,-5 3 0,2-3 0,0 3 0,-2 0 0,2 0 0,-6 0 0,3 0 0,-3 0 0,0 0 0,4 0 0,-6 0 0,6 0 0,-4 0 0,0 0 0,2 0 0,1 0 0,0 0 0,6 0 0,-5 0 0,5 0 0,-5 0 0,6 0 0,-3 0 0,3 0 0,1 0 0,-1 0 0,-3 0 0,3 0 0,-6 0 0,2 0 0,-3 0 0,0 0 0,0 0 0,0 0 0,-1 0 0,1 0 0,0 0 0,0 0 0,3 0 0,-2 0 0,2 0 0,-3 0 0,3 0 0,2 0 0,2 0 0,1-6 0,7 1 0,3-9 0,9 6 0,4-7 0,7 2 0,6-8 0,-17 10 0,-5-1 0,-26 12 0,3 0 0,-2 0 0,0 2 0,5 4 0,-8-2 0,5 3 0,-3-4 0,-2 0 0,4 2 0,-2-5 0,0 5 0,4-4 0,-6 1 0,6-2 0,-5 2 0,1-1 0,5 3 0,-7-3 0,4 1 0,1 1 0,-4-2 0,6 1 0,-4-2 0,3 0 0,-3 0 0,2 0 0,-2 0 0,0 0 0,1 0 0,-2 3 0,3-3 0,-3 3 0,2-3 0,-2 0 0,3 0 0,0 0 0,0 0 0,0 0 0,1 0 0,0 0 0,-3 0 0,2 0 0,-2 0 0,3 0 0,0 0 0,3 0 0,-2 0 0,2 0 0,-3 0 0,0 0 0,-3 0 0,2 0 0,-2 0 0,-1 0 0,3 0 0,-3 0 0,3 0 0,-3 0 0,2 0 0,-2 0 0,3 0 0,-1 0 0,-1 0 0,-36 0 0,12 0 0,-24 0 0,24 0 0,3 0 0,0 0 0,3 0 0,-2 0 0,2 0 0,-3 0 0,0 0 0,0 0 0,-4 0 0,0 0 0,-3 0 0,-1 0 0,-3 0 0,-2 0 0,0 0 0,-2 0 0,2 0 0,1 0 0,0 3 0,1-3 0,6 3 0,-6-3 0,7 0 0,0 0 0,-3 0 0,6 3 0,-6-3 0,3 3 0,-3-3 0,-1 0 0,1 0 0,-1 0 0,0 0 0,1 0 0,-1 0 0,1 0 0,-1 0 0,-1 0 0,4 0 0,3 0 0,2 0 0,6 0 0,-5 0 0,3 0 0,-3 0 0,2 0 0,-5 0 0,8 0 0,-5 0 0,-1 0 0,-2 0 0,-6 0 0,-3 0 0,2 0 0,-2 0 0,3 0 0,1 0 0,2 0 0,-1 0 0,5 0 0,-6 0 0,6 0 0,-2 0 0,0 0 0,2 0 0,-3 0 0,4 0 0,3 0 0,-2 0 0,2 0 0,0 0 0,-5 0 0,8 0 0,-8 0 0,3 0 0,1 0 0,-4 0 0,5 0 0,0 0 0,-2 0 0,-1 0 0,3 0 0,-2 0 0,3 0 0,-1 0 0,-5 0 0,5 0 0,-2 3 0,3-3 0,-1 2 0,-3-2 0,3 3 0,-3-3 0,3 3 0,-3-3 0,3 0 0,-4 2 0,6-1 0,-4 2 0,-3-3 0,0 0 0,-5 0 0,0 0 0,3 0 0,-3 0 0,-1 0 0,0 0 0,1 0 0,3 0 0,-3 0 0,3 0 0,-1 0 0,-1 0 0,5 0 0,-6 0 0,6 0 0,-2 0 0,3 0 0,3 0 0,-2 0 0,-1 0 0,3 0 0,-5 0 0,8 0 0,-5 0 0,-1 0 0,3 0 0,-2 0 0,3 0 0,-1 0 0,-1 0 0,-1 0 0,3 0 0,-1 0 0,0 0 0,-1 0 0,-1 0 0,3 0 0,-2 0 0,1 0 0,-1 0 0,1 0 0,-1 0 0,2 0 0,-3 0 0,2 0 0,-2 0 0,3 0 0,-4 0 0,4 0 0,-3 0 0,3 0 0,-1 0 0,-1 0 0,1 0 0,-1-3 0,2 3 0,-2-2 0,2 2 0,-2 0 0,-1-3 0,3 3 0,-2-3 0,3-1 0,1-1 0,2-8 0,4 5 0,0-2 0,0 0 0,0 4 0,0-6 0,16 15 0,-9-4 0,12 9 0,-14-6 0,1-2 0,6 2 0,-5-1 0,6 1 0,-6-2 0,2 0 0,1 2 0,-1-1 0,1 4 0,-1-5 0,-1 3 0,3-3 0,-2 0 0,3 0 0,0 0 0,-3 0 0,2 0 0,-2 0 0,-1 0 0,3 0 0,-3 0 0,3 0 0,-3 0 0,2 0 0,-1 0 0,-1 0 0,4 0 0,-4 0 0,4 0 0,-4 0 0,6 0 0,-8 0 0,8 0 0,-5 0 0,3 0 0,0 0 0,0 0 0,-1 0 0,1 0 0,0 0 0,-3 0 0,2 0 0,-2 0 0,0 0 0,1 0 0,-2 0 0,2 0 0,0 0 0,-2 0 0,2 0 0,-2 0 0,3 0 0,-1 0 0,2 0 0,-4 0 0,3 0 0,-2 0 0,0 0 0,2 0 0,-2 0 0,0 0 0,2 0 0,-2 0 0,0 0 0,1 0 0,-2 0 0,3 0 0,-3 0 0,2 0 0,-2 0 0,3 0 0,0 0 0,-3 0 0,2-3 0,-1 3 0,1-3 0,-1 3 0,1-2 0,-2 1 0,2-1 0,1 2 0,-3 0 0,1 0 0,-1 0 0,3 0 0,-1-2 0,1 1 0,-2-1 0,2 2 0,-2-3 0,6 2 0,-2-1 0,2 2 0,-3 0 0,0 0 0,0 0 0,-1 0 0,-2 0 0,2-3 0,-2 2 0,0-1 0,1 2 0,-1-3 0,0 3 0,1-5 0,-2 2 0,0 0 0,2 0 0,-1 3 0,1 0 0,-1 0 0,1 0 0,-2 0 0,3 0 0,-1 0 0,-2 0 0,2 0 0,-2 0 0,3 0 0,0 0 0,-3 0 0,2 0 0,-2-2 0,3 1 0,-3-1 0,3 2 0,-2 0 0,2 0 0,-2 0 0,2 0 0,-3 0 0,1 0 0,1 0 0,-1 0 0,1 0 0,-1 0 0,1 0 0,-2 0 0,3 0 0,-1 0 0,-2 0 0,3 0 0,-2 0 0,3 0 0,0 0 0,3 0 0,-2-3 0,2 0 0,0 0 0,-2-3 0,2 6 0,1-3 0,-4 3 0,7 0 0,-3 0 0,-3 0 0,-1 0 0,-4 0 0,1 0 0,2 3 0,1 0 0,0 0 0,0 2 0,3-1 0,-2-1 0,2 3 0,-3-3 0,0 0 0,0 3 0,-3-6 0,2 6 0,-5-6 0,5 6 0,-2-6 0,0 3 0,2-3 0,1 0 0,0 0 0,2 0 0,-2 3 0,0-3 0,3 3 0,-2-3 0,6 0 0,-3 0 0,3 3 0,1-3 0,-1 3 0,1-3 0,-1 0 0,5 0 0,0 0 0,5 0 0,-1 0 0,10 0 0,2 0 0,0 0 0,2 0 0,-8 0 0,0 0 0,-1 0 0,-5 0 0,1 0 0,-9 0 0,3 0 0,-10 0 0,2 0 0,-6 0 0,-1 0 0,6 0 0,-1 0 0,13 0 0,-2 0 0,9 0 0,-4 0 0,4 0 0,-5 0 0,1 0 0,-5 0 0,4 0 0,-8 0 0,7 0 0,-6 0 0,6 0 0,2 0 0,1 0 0,17-4 0,0-1 0,15-3 0,-19 3 0,-2 1 0,-12 4 0,1 0 0,2 0 0,1 0 0,-7 0 0,6 0 0,-8 0 0,4 0 0,1 0 0,-5 0 0,-1 0 0,-3 0 0,-1 0 0,-3 0 0,0 0 0,-7 0 0,2 0 0,1 0 0,-43 0 0,8 0 0,-38 0 0,17 0 0,6 3 0,4 1 0,1 0 0,5 3 0,3-6 0,2 5 0,3-6 0,1 6 0,-1-5 0,0 2 0,1 0 0,-1-3 0,1 3 0,2 0 0,2-2 0,0 1 0,2 1 0,-6-3 0,6 3 0,-5 0 0,5-2 0,-6 2 0,6-1 0,-5-1 0,5 2 0,-3-1 0,4-1 0,0 1 0,1 1 0,-4 0 0,5 1 0,-3 1 0,4-4 0,0 4 0,-3-5 0,6 3 0,-5-1 0,2-1 0,-3 4 0,0-4 0,0 4 0,0-4 0,3 4 0,-2-5 0,2 3 0,0-1 0,-5 1 0,7 0 0,-3 0 0,1-3 0,1 3 0,-7-3 0,6 5 0,-2-5 0,4 3 0,-2-1 0,-2-1 0,3 1 0,-5-2 0,6 0 0,-4 0 0,1 0 0,3 0 0,-6 0 0,5 0 0,0 0 0,-3 0 0,3 0 0,-1 0 0,-5 0 0,8 0 0,-5 0 0,0 3 0,4-3 0,-6 3 0,5-3 0,-1 2 0,-1-1 0,1 1 0,1 0 0,-2-1 0,1 4 0,1-5 0,-5 5 0,6-2 0,-4 2 0,3-2 0,2 2 0,-6-4 0,5 4 0,-3-5 0,-1 5 0,5-4 0,-7 3 0,5-3 0,-1 1 0,-1 1 0,2-3 0,-1 3 0,-1-3 0,1 2 0,-2-1 0,2 1 0,-1-2 0,1 0 0,1 0 0,-2 0 0,2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8:32:14.9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 91 24575,'29'0'0,"-4"0"0,7 0 0,-11-3 0,15 2 0,-14-2 0,10 0 0,-15 0 0,10-1 0,8-4 0,-13 7 0,7-4 0,-20 5 0,0-6 0,0 5 0,2-4 0,-2 5 0,0 0 0,2-3 0,-5 2 0,5-1 0,-5 2 0,5 0 0,-4 0 0,1 0 0,-3 0 0,0 0 0,1 0 0,-1 0 0,1 0 0,-1 0 0,0 0 0,1 0 0,-1 0 0,0 0 0,1 0 0,-1 0 0,0 0 0,0 0 0,0 0 0,1 0 0,-1 0 0,0 0 0,0 0 0,0 2 0,0-2 0,0 5 0,-2-2 0,4 0 0,-4-1 0,4-2 0,-24 2 0,5-1 0,-23 1 0,11-2 0,-1 0 0,-2 0 0,6 0 0,-2 0 0,3 0 0,4 0 0,0 0 0,4 0 0,3 0 0,1 0 0,0 0 0,2 2 0,-3-1 0,4 1 0,-1-2 0,1 0 0,0 0 0,-1 0 0,1 3 0,0-3 0,0 5 0,-1-5 0,1 3 0,0-3 0,0 0 0,0 0 0,0 0 0,0 0 0,-1 0 0,1 0 0,0 0 0,-1 0 0,1 0 0,0 0 0,-1 0 0,1 0 0,0 0 0,-1 0 0,1 0 0,0 0 0,-1 0 0,1-3 0,0 3 0,0-3 0,-1 3 0,1 0 0,0 0 0,-1 0 0,1-2 0,-1 1 0,1-1 0,0 2 0,-1 0 0,1-2 0,-1 1 0,-2-1 0,2 2 0,-2-3 0,-1 3 0,3-5 0,-5 4 0,5-1 0,-5-1 0,4 2 0,-1-1 0,3 2 0,-1 0 0,1 0 0,0 0 0,18 0 0,-9 0 0,15 0 0,-14 0 0,0 0 0,1 0 0,-1 0 0,0 0 0,1-3 0,-1 3 0,1-3 0,-1 3 0,0-2 0,1 1 0,-1-1 0,0 2 0,1 0 0,-1 0 0,0 0 0,0 0 0,0 0 0,0 0 0,0 0 0,0 0 0,0 0 0,0 0 0,0 0 0,0 0 0,0 0 0,0 0 0,0 0 0,0 0 0,1 0 0,-1 0 0,0 0 0,0 0 0,0 0 0,0 0 0,0 0 0,1 0 0,-1 0 0,0 0 0,0 0 0,1 0 0,-1 0 0,0 0 0,1 0 0,-1 0 0,0 0 0,1 0 0,-1 0 0,0 0 0,1 0 0,-1 0 0,0 0 0,1-3 0,-1 3 0,0-3 0,1 3 0,-1 0 0,0 0 0,1 0 0,-1-2 0,0 1 0,0-1 0,1 2 0,-1 0 0,0 0 0,0 0 0,1 0 0,-1 0 0,0 0 0,1 0 0,-1 0 0,0 0 0,1 0 0,-1 0 0,0 0 0,1 0 0,-1 0 0,0 0 0,1 0 0,-1 0 0,1 0 0,-1 0 0,0 0 0,0 0 0,1 0 0,-1 0 0,0 0 0,1 0 0,-1 0 0,0 0 0,1 0 0,-1 0 0,1 0 0,-1 0 0,0 0 0,4 0 0,-3 0 0,5 0 0,-5 0 0,5 0 0,-5 0 0,2 0 0,1 0 0,-3 0 0,2 0 0,-3 0 0,1 0 0,-1 0 0,0 0 0,1 0 0,-1 0 0,0 0 0,1 0 0,-1 0 0,0 0 0,1 0 0,-1 0 0,0 0 0,1 2 0,-1-1 0,0 1 0,1-2 0,-1 0 0,0 0 0,0 0 0,1 0 0,-1 0 0,0 0 0,0 0 0,1 3 0,-1-3 0,0 3 0,1-3 0,-1 0 0,0 2 0,0-1 0,0 1 0,0-2 0,0 2 0,-18-4 0,9 4 0,-10-4 0,33 2 0,-9 0 0,17 0 0,-21 0 0,6 0 0,-6 0 0,2 0 0,0 0 0,1 0 0,0 0 0,2 0 0,-5 0 0,6 0 0,-3 0 0,0 0 0,2 0 0,-5 0 0,2 0 0,-3 0 0,1 0 0,-1 0 0,1 0 0,-1 0 0,0 0 0,0 0 0,1 0 0,-1 0 0,0 0 0,1 0 0,-1 0 0,3 0 0,-2 0 0,6 0 0,-6 0 0,2 0 0,0 0 0,-2 0 0,5 0 0,-5 0 0,3 0 0,-1 0 0,-2 0 0,2 0 0,-2 0 0,-1 0 0,0 0 0,1 0 0,-1 0 0,0 0 0,1 0 0,-1 0 0,1 0 0,-1 0 0,0 0 0,1 0 0,-1 0 0,0 0 0,1 0 0,-1 0 0,0 0 0,0 0 0,1 0 0,-1 0 0,1 0 0,-1 0 0,0 0 0,4 0 0,-3 0 0,2 0 0,-3 0 0,1 0 0,-1 0 0,0 0 0,1 0 0,-1 0 0,0 0 0,1 0 0,-1 0 0,0 0 0,1 0 0,-1 0 0,0 0 0,0 0 0,0 0 0,1 0 0,-1 0 0,0 0 0,1 0 0,-1 0 0,1 0 0,-1 0 0,0 0 0,1 0 0,-1 0 0,0 0 0,1 0 0,-1 0 0,0 0 0,1 0 0,-1 0 0,0 0 0,0 0 0,1 0 0,2 0 0,2 0 0,2 0 0,0 0 0,0 0 0,-3 0 0,2 0 0,-5 0 0,5 0 0,-5 0 0,2 0 0,-2 0 0,-1 0 0,0 0 0,1-3 0,-1 3 0,0-3 0,1 3 0,-1 0 0,1 0 0,-1 0 0,0 0 0,1-2 0,-1 1 0,0-1 0,1 2 0,-1 0 0,0 0 0,0 0 0,1 0 0,-1 0 0,0 0 0,1 0 0,-1 0 0,0 0 0,1 0 0,-1 0 0,0 0 0,0 0 0,1 0 0,-1 0 0,0 0 0,1 0 0,-1 0 0,0 0 0,1 0 0,-1 0 0,0 0 0,1-3 0,-1 3 0,3-3 0,-2 3 0,3 0 0,-4 0 0,0 0 0,1 0 0,-1 0 0,0 0 0,0 0 0,2 0 0,2 0 0,2 0 0,4 0 0,-2 0 0,2 0 0,-3 0 0,0 0 0,0 0 0,-1 0 0,1 0 0,-3 0 0,2 0 0,-4 0 0,4 0 0,-5 0 0,2 0 0,-3 0 0,1 0 0,-1 0 0,1 0 0,-1 0 0,0-2 0,0 1 0,0-1 0,0 2 0,0 0 0,0 0 0,1 0 0,-1 0 0,0 0 0,0 0 0,1 0 0,-1 0 0,1 0 0,-1-3 0,0 3 0,1-3 0,2 3 0,-2 0 0,2 0 0,-2 0 0,-1 0 0,0 0 0,1-2 0,-1 1 0,3-1 0,2 2 0,6 0 0,1 0 0,3 0 0,-1 0 0,-3 0 0,3 0 0,-6 0 0,5 0 0,-5 0 0,2 0 0,-6 0 0,3 0 0,-6 0 0,2 0 0,-3 0 0,1 0 0,-1 0 0,0 0 0,1 0 0,-1 0 0,0 0 0,1 0 0,-1 0 0,0 0 0,1 0 0,-1 0 0,0 0 0,0 0 0,7 0 0,1 0 0,6 0 0,0 0 0,5 0 0,0 0 0,1 0 0,2 0 0,-10 0 0,6 0 0,-11 0 0,4 0 0,-4 0 0,-3 0 0,-1 0 0,-3 0 0,1 0 0,-1 0 0,0 0 0,4 0 0,4 0 0,4 0 0,3 0 0,-1 0 0,1 0 0,-4 0 0,-1 0 0,-3 0 0,0 0 0,-3 0 0,2 0 0,-5 0 0,2 0 0,-2 0 0,2 0 0,0 0 0,7 0 0,0 0 0,5 0 0,-4 0 0,-1 0 0,-3 0 0,0 0 0,0 0 0,-3 0 0,-1 0 0,-3 0 0,1 0 0,-1 0 0,0 0 0,0 0 0,1 0 0,-1 0 0,0 0 0,0 0 0,0 0 0,0 0 0,0 0 0,0 0 0,0 0 0,0 0 0,1 0 0,-1 0 0,0 0 0,0 0 0,0 0 0,0-2 0,0 1 0,0-1 0,0 2 0,0 0 0,0 0 0,0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77A3-B1F8-F8EF-4FA3-8F469A863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432BF0-6490-6C9C-D0C4-F527A9027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15E9C-FB32-73AF-40BD-A781B22D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33663-3870-5B4A-9EF8-42C1309088ED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9BEC4-46C1-9E80-97D7-E3DF367DD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CD2AD-F62B-6F0E-4FB5-271C6F7C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DB23-EBDE-B142-9304-EDFCFC6A9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10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38F69-365E-B286-6C80-136903E4D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D1D91-ED83-9007-FF1A-5BC24033F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D1B6C-5F80-C9F5-7869-B71CC7CF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33663-3870-5B4A-9EF8-42C1309088ED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A20AD-34BA-060B-7FDD-7A959981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64DBD-D311-4588-807E-DD0835F0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DB23-EBDE-B142-9304-EDFCFC6A9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4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B3A9A9-CB68-1517-2DDA-C84F1B62E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8D3FDD-F75B-075A-26FB-12055FD36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3E264-AC9B-7C36-DBF1-FBE391F1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33663-3870-5B4A-9EF8-42C1309088ED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3323C-C455-FED5-776E-FF5796F43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FB924-4F44-80B1-2B07-BBA391B3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DB23-EBDE-B142-9304-EDFCFC6A9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2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D79AD-0FD1-14E2-383C-77A0B1F7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882EF-3F58-0707-6C4F-9E1806C3B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DD29D-F685-9850-3419-AD658C2C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33663-3870-5B4A-9EF8-42C1309088ED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FF92A-87A1-759C-D128-32A5DCA1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903D1-D5EF-D85E-9B26-79F3930D3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DB23-EBDE-B142-9304-EDFCFC6A9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2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B514C-C387-19F5-8100-DE067DDFF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390D6-E502-9612-D813-1BCE67097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745E2-0222-CF19-CF28-FB0102418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33663-3870-5B4A-9EF8-42C1309088ED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E80FD-74F7-4E70-C894-36B8100E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57897-410A-A8CD-523A-7C5B42A5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DB23-EBDE-B142-9304-EDFCFC6A9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47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58381-FA1C-CBB8-8533-0A00F6C1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4CF0F-7CE9-C974-1C04-B33CB02D5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D78B5-B333-F364-8930-716D31C08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03357-D506-56F5-5F10-351447CF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33663-3870-5B4A-9EF8-42C1309088ED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34BC6-A669-7A6C-B6AE-2538A7AC0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1C528-F96E-4C97-D3C8-500E2545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DB23-EBDE-B142-9304-EDFCFC6A9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1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9C6CB-50CD-D099-CB09-EAC56088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8E093-3385-A11E-D9CC-EBA75896B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F754BC-E9F0-7633-ED1C-CD94982AC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CE9D2-1375-94EF-8801-C4BE189B2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E780B5-3331-EC15-6628-C15E0ABE0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7A15EE-B821-DF5D-4667-C9349162D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33663-3870-5B4A-9EF8-42C1309088ED}" type="datetimeFigureOut">
              <a:rPr lang="en-US" smtClean="0"/>
              <a:t>5/2/22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BC492E-500A-658E-3721-F0199E4AF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4E99-4C5B-DD53-6360-FD37F660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DB23-EBDE-B142-9304-EDFCFC6A9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94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E610-84D0-19A4-EFB9-47791912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A3C127-3A35-629E-C8B0-B5D5522D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33663-3870-5B4A-9EF8-42C1309088ED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E86CE-E992-11FA-2137-F8EAD6ED9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D0A6B-417C-DA96-4234-6F7989B8D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DB23-EBDE-B142-9304-EDFCFC6A9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96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1720A3-E6F4-DDC2-2F4B-A4BD98F0F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33663-3870-5B4A-9EF8-42C1309088ED}" type="datetimeFigureOut">
              <a:rPr lang="en-US" smtClean="0"/>
              <a:t>5/2/22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71402E-9838-245D-F4A0-7A5C9327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DD457-A3E6-6D91-8A3B-0D565BC5F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DB23-EBDE-B142-9304-EDFCFC6A9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12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2CB9-D7ED-0720-E98E-B9F897C97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B5933-1AAC-D4FE-25C6-0F1A38CA1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AA565-F5B9-AF52-DAD7-825C085A6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8328E-57A6-A58A-C7DE-E0694C9B7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33663-3870-5B4A-9EF8-42C1309088ED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24DC1-ADAC-4CEF-5FBA-CA42F33F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92D2A-1DE3-321E-9046-ED48E6EB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DB23-EBDE-B142-9304-EDFCFC6A9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49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6BB99-CA28-F014-6773-C73FCE661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7870A-AD7A-A71A-2D58-40265A6ECA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BDC82-1C61-DE15-D7E8-F0E947EC6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95DA6-3688-0D77-201C-9B6C0E9C4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33663-3870-5B4A-9EF8-42C1309088ED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72F25-C9B2-988E-A1D3-42FAEA5C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146A1-D358-EC4E-C608-F1E7A07DC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DB23-EBDE-B142-9304-EDFCFC6A9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4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43B2F1-25A8-79F0-4FA0-0715071F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E6FB5-C1B5-2F18-8F44-420EE6D5D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E03F7-19A0-8937-84CA-B17BA963A2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33663-3870-5B4A-9EF8-42C1309088ED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821BF-F650-356E-13AF-FEA0CEBA2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229E7-C1B6-49FD-8441-B739D332B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ADB23-EBDE-B142-9304-EDFCFC6A9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0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12.xml"/><Relationship Id="rId1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customXml" Target="../ink/ink9.xml"/><Relationship Id="rId12" Type="http://schemas.openxmlformats.org/officeDocument/2006/relationships/image" Target="../media/image16.png"/><Relationship Id="rId17" Type="http://schemas.openxmlformats.org/officeDocument/2006/relationships/customXml" Target="../ink/ink14.xml"/><Relationship Id="rId2" Type="http://schemas.openxmlformats.org/officeDocument/2006/relationships/image" Target="../media/image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10" Type="http://schemas.openxmlformats.org/officeDocument/2006/relationships/image" Target="../media/image15.png"/><Relationship Id="rId19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customXml" Target="../ink/ink10.xml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customXml" Target="../ink/ink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hddm-devs/hddm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euclid.org/journals/bayesian-analysis/advance-publication/Rank-Normalization-Folding-and-Localization--An-Improved-R%CB%86-for/10.1214/20-BA1221.full" TargetMode="External"/><Relationship Id="rId2" Type="http://schemas.openxmlformats.org/officeDocument/2006/relationships/hyperlink" Target="chrome-extension://efaidnbmnnnibpcajpcglclefindmkaj/https:/arxiv.org/pdf/1909.1182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rviz-devs/arviz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6.png"/><Relationship Id="rId7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6.png"/><Relationship Id="rId18" Type="http://schemas.openxmlformats.org/officeDocument/2006/relationships/customXml" Target="../ink/ink7.xml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customXml" Target="../ink/ink4.xml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customXml" Target="../ink/ink6.xml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customXml" Target="../ink/ink3.xml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BB002-5E06-77BA-6810-029CC0291A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HDDM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A9602-2735-73D1-B950-80FB2624A8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Alexander Fengler, 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3772595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Quantities of Interest to us: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027B3-FF6E-09D0-73EC-A8C9E75B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321" y="2425286"/>
            <a:ext cx="4793651" cy="34242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CE995C-A7EF-86B0-85E6-7A29884B3093}"/>
                  </a:ext>
                </a:extLst>
              </p:cNvPr>
              <p:cNvSpPr txBox="1"/>
              <p:nvPr/>
            </p:nvSpPr>
            <p:spPr>
              <a:xfrm>
                <a:off x="8412725" y="3855218"/>
                <a:ext cx="26862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venir Next Condensed" panose="020B0506020202020204" pitchFamily="34" charset="0"/>
                  </a:rPr>
                  <a:t>Probability of choosing option 1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venir Next Condensed" panose="020B0506020202020204" pitchFamily="34" charset="0"/>
                  </a:rPr>
                  <a:t>) or option 2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latin typeface="Avenir Next Condensed" panose="020B0506020202020204" pitchFamily="34" charset="0"/>
                  </a:rPr>
                  <a:t>).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CE995C-A7EF-86B0-85E6-7A29884B3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725" y="3855218"/>
                <a:ext cx="2686242" cy="646331"/>
              </a:xfrm>
              <a:prstGeom prst="rect">
                <a:avLst/>
              </a:prstGeom>
              <a:blipFill>
                <a:blip r:embed="rId3"/>
                <a:stretch>
                  <a:fillRect l="-1878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EADC9B6-B4EB-2A28-29BD-5DC99C429B67}"/>
              </a:ext>
            </a:extLst>
          </p:cNvPr>
          <p:cNvCxnSpPr>
            <a:cxnSpLocks/>
          </p:cNvCxnSpPr>
          <p:nvPr/>
        </p:nvCxnSpPr>
        <p:spPr>
          <a:xfrm flipV="1">
            <a:off x="9583459" y="1850999"/>
            <a:ext cx="0" cy="16711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2C4A5EC-1639-6E63-6357-C2B4B97BE9FB}"/>
              </a:ext>
            </a:extLst>
          </p:cNvPr>
          <p:cNvCxnSpPr>
            <a:cxnSpLocks/>
          </p:cNvCxnSpPr>
          <p:nvPr/>
        </p:nvCxnSpPr>
        <p:spPr>
          <a:xfrm flipV="1">
            <a:off x="9583459" y="4834599"/>
            <a:ext cx="0" cy="14231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6C677C-5A69-706D-4A6D-5B54B92DCE38}"/>
                  </a:ext>
                </a:extLst>
              </p:cNvPr>
              <p:cNvSpPr txBox="1"/>
              <p:nvPr/>
            </p:nvSpPr>
            <p:spPr>
              <a:xfrm>
                <a:off x="4492466" y="6119215"/>
                <a:ext cx="2048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𝑙𝑜𝑤𝑒𝑟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6C677C-5A69-706D-4A6D-5B54B92DC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466" y="6119215"/>
                <a:ext cx="2048061" cy="276999"/>
              </a:xfrm>
              <a:prstGeom prst="rect">
                <a:avLst/>
              </a:prstGeom>
              <a:blipFill>
                <a:blip r:embed="rId4"/>
                <a:stretch>
                  <a:fillRect l="-2454" r="-306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ECFEDB-4E2C-E7C3-EDA6-F580AF5F50B2}"/>
                  </a:ext>
                </a:extLst>
              </p14:cNvPr>
              <p14:cNvContentPartPr/>
              <p14:nvPr/>
            </p14:nvContentPartPr>
            <p14:xfrm>
              <a:off x="3624787" y="5157525"/>
              <a:ext cx="1324800" cy="217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ECFEDB-4E2C-E7C3-EDA6-F580AF5F50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2147" y="5094885"/>
                <a:ext cx="145044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58F61B3-6A15-BF13-1A29-76F236F206CC}"/>
                  </a:ext>
                </a:extLst>
              </p14:cNvPr>
              <p14:cNvContentPartPr/>
              <p14:nvPr/>
            </p14:nvContentPartPr>
            <p14:xfrm>
              <a:off x="4977667" y="5126565"/>
              <a:ext cx="1156680" cy="327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58F61B3-6A15-BF13-1A29-76F236F206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42027" y="5090925"/>
                <a:ext cx="1228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E267248-4C29-4A87-5014-44047013FED2}"/>
                  </a:ext>
                </a:extLst>
              </p14:cNvPr>
              <p14:cNvContentPartPr/>
              <p14:nvPr/>
            </p14:nvContentPartPr>
            <p14:xfrm>
              <a:off x="3538387" y="5141685"/>
              <a:ext cx="52200" cy="13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E267248-4C29-4A87-5014-44047013FE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02387" y="5105685"/>
                <a:ext cx="1238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11506F1-D7B4-CE60-780F-96B3120BD7F5}"/>
                  </a:ext>
                </a:extLst>
              </p14:cNvPr>
              <p14:cNvContentPartPr/>
              <p14:nvPr/>
            </p14:nvContentPartPr>
            <p14:xfrm>
              <a:off x="3601027" y="2585685"/>
              <a:ext cx="2583000" cy="957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11506F1-D7B4-CE60-780F-96B3120BD7F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38387" y="2522685"/>
                <a:ext cx="2708640" cy="10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6783B46-845F-FAF3-75C7-A6056200CE85}"/>
                  </a:ext>
                </a:extLst>
              </p14:cNvPr>
              <p14:cNvContentPartPr/>
              <p14:nvPr/>
            </p14:nvContentPartPr>
            <p14:xfrm>
              <a:off x="6239467" y="3527805"/>
              <a:ext cx="818280" cy="57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6783B46-845F-FAF3-75C7-A6056200CE8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03467" y="3491805"/>
                <a:ext cx="8899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A00D570-331D-1706-2B4C-5AC2C05608A6}"/>
                  </a:ext>
                </a:extLst>
              </p14:cNvPr>
              <p14:cNvContentPartPr/>
              <p14:nvPr/>
            </p14:nvContentPartPr>
            <p14:xfrm>
              <a:off x="6120307" y="3526365"/>
              <a:ext cx="498240" cy="504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A00D570-331D-1706-2B4C-5AC2C05608A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84307" y="3490365"/>
                <a:ext cx="5698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CC45D6C-2B23-AB8C-2ABC-3984F22E510E}"/>
                  </a:ext>
                </a:extLst>
              </p14:cNvPr>
              <p14:cNvContentPartPr/>
              <p14:nvPr/>
            </p14:nvContentPartPr>
            <p14:xfrm>
              <a:off x="3551347" y="3538965"/>
              <a:ext cx="313560" cy="223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CC45D6C-2B23-AB8C-2ABC-3984F22E510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15707" y="3503325"/>
                <a:ext cx="385200" cy="9396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Right Brace 27">
            <a:extLst>
              <a:ext uri="{FF2B5EF4-FFF2-40B4-BE49-F238E27FC236}">
                <a16:creationId xmlns:a16="http://schemas.microsoft.com/office/drawing/2014/main" id="{88CF48D0-198C-98AB-4FF4-EA518E6CBB87}"/>
              </a:ext>
            </a:extLst>
          </p:cNvPr>
          <p:cNvSpPr/>
          <p:nvPr/>
        </p:nvSpPr>
        <p:spPr>
          <a:xfrm rot="16200000">
            <a:off x="5337093" y="94397"/>
            <a:ext cx="303610" cy="4317285"/>
          </a:xfrm>
          <a:prstGeom prst="righ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FDA4E8E9-18AB-7F01-4E85-8DB5DDC9A3E2}"/>
              </a:ext>
            </a:extLst>
          </p:cNvPr>
          <p:cNvSpPr/>
          <p:nvPr/>
        </p:nvSpPr>
        <p:spPr>
          <a:xfrm rot="5400000">
            <a:off x="5337093" y="3776334"/>
            <a:ext cx="303610" cy="431728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BFF27E-3BDB-B893-6834-B668C0078CEB}"/>
              </a:ext>
            </a:extLst>
          </p:cNvPr>
          <p:cNvCxnSpPr>
            <a:cxnSpLocks/>
          </p:cNvCxnSpPr>
          <p:nvPr/>
        </p:nvCxnSpPr>
        <p:spPr>
          <a:xfrm flipH="1">
            <a:off x="6723089" y="1850999"/>
            <a:ext cx="28603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DF779C-D917-80CD-50E3-2122800152C1}"/>
              </a:ext>
            </a:extLst>
          </p:cNvPr>
          <p:cNvCxnSpPr>
            <a:cxnSpLocks/>
          </p:cNvCxnSpPr>
          <p:nvPr/>
        </p:nvCxnSpPr>
        <p:spPr>
          <a:xfrm flipH="1">
            <a:off x="6723089" y="6257714"/>
            <a:ext cx="28603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AF6883-E203-164B-A3C5-29A4B60253D1}"/>
                  </a:ext>
                </a:extLst>
              </p:cNvPr>
              <p:cNvSpPr txBox="1"/>
              <p:nvPr/>
            </p:nvSpPr>
            <p:spPr>
              <a:xfrm>
                <a:off x="1916141" y="1711166"/>
                <a:ext cx="4757393" cy="287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𝑢𝑝𝑝𝑒𝑟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+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𝑛𝑑𝑡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AF6883-E203-164B-A3C5-29A4B6025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1" y="1711166"/>
                <a:ext cx="4757393" cy="287515"/>
              </a:xfrm>
              <a:prstGeom prst="rect">
                <a:avLst/>
              </a:prstGeom>
              <a:blipFill>
                <a:blip r:embed="rId19"/>
                <a:stretch>
                  <a:fillRect t="-12500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14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Questions 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027B3-FF6E-09D0-73EC-A8C9E75B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43" y="2248525"/>
            <a:ext cx="4566092" cy="326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76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What is the DDM useful for?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027B3-FF6E-09D0-73EC-A8C9E75B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43" y="2248525"/>
            <a:ext cx="4566092" cy="326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40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Experimental Paradigms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CB1B8-62C4-D356-1ED8-A17729AE2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999" y="4213852"/>
            <a:ext cx="3645338" cy="2603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D7B3F-EDE3-4562-9DD1-41FD853E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4" y="1603156"/>
            <a:ext cx="4767267" cy="20819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81C6E9-9F33-97DA-7FBD-63B76DA65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115" y="1990617"/>
            <a:ext cx="1905000" cy="147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F0D93D-AB8D-8DDC-DC3A-015575109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6290" y="1908075"/>
            <a:ext cx="2482837" cy="155574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AED055-F34E-B654-D1BC-F46EB7E85FA2}"/>
              </a:ext>
            </a:extLst>
          </p:cNvPr>
          <p:cNvCxnSpPr>
            <a:cxnSpLocks/>
          </p:cNvCxnSpPr>
          <p:nvPr/>
        </p:nvCxnSpPr>
        <p:spPr>
          <a:xfrm>
            <a:off x="1969199" y="3929063"/>
            <a:ext cx="0" cy="180022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A050C4-D3A7-CA46-9F6F-D94ED7DDFADF}"/>
              </a:ext>
            </a:extLst>
          </p:cNvPr>
          <p:cNvCxnSpPr>
            <a:cxnSpLocks/>
          </p:cNvCxnSpPr>
          <p:nvPr/>
        </p:nvCxnSpPr>
        <p:spPr>
          <a:xfrm>
            <a:off x="3721799" y="3929063"/>
            <a:ext cx="0" cy="180022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E4CF8C-0CBC-246D-2F9E-045A65523C9B}"/>
              </a:ext>
            </a:extLst>
          </p:cNvPr>
          <p:cNvCxnSpPr>
            <a:cxnSpLocks/>
          </p:cNvCxnSpPr>
          <p:nvPr/>
        </p:nvCxnSpPr>
        <p:spPr>
          <a:xfrm>
            <a:off x="9774937" y="3685139"/>
            <a:ext cx="0" cy="182507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42E790-79EA-B936-2551-AB1DF7893B7D}"/>
              </a:ext>
            </a:extLst>
          </p:cNvPr>
          <p:cNvCxnSpPr>
            <a:cxnSpLocks/>
          </p:cNvCxnSpPr>
          <p:nvPr/>
        </p:nvCxnSpPr>
        <p:spPr>
          <a:xfrm>
            <a:off x="1969199" y="5729288"/>
            <a:ext cx="213131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00F61A3-D75F-3112-B854-E3387CFB8E3E}"/>
              </a:ext>
            </a:extLst>
          </p:cNvPr>
          <p:cNvCxnSpPr>
            <a:cxnSpLocks/>
          </p:cNvCxnSpPr>
          <p:nvPr/>
        </p:nvCxnSpPr>
        <p:spPr>
          <a:xfrm>
            <a:off x="8208074" y="5510213"/>
            <a:ext cx="156686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2AC584E-5405-25E5-631F-64493C1FE226}"/>
              </a:ext>
            </a:extLst>
          </p:cNvPr>
          <p:cNvCxnSpPr>
            <a:cxnSpLocks/>
          </p:cNvCxnSpPr>
          <p:nvPr/>
        </p:nvCxnSpPr>
        <p:spPr>
          <a:xfrm>
            <a:off x="5321999" y="3810001"/>
            <a:ext cx="0" cy="40385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ABD63C7-51A3-A1B1-B738-4B572F0BF536}"/>
              </a:ext>
            </a:extLst>
          </p:cNvPr>
          <p:cNvCxnSpPr>
            <a:cxnSpLocks/>
          </p:cNvCxnSpPr>
          <p:nvPr/>
        </p:nvCxnSpPr>
        <p:spPr>
          <a:xfrm>
            <a:off x="7334376" y="3709988"/>
            <a:ext cx="0" cy="111918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D8CF33C-C79E-1FF8-E192-00F9D5034EC3}"/>
              </a:ext>
            </a:extLst>
          </p:cNvPr>
          <p:cNvSpPr/>
          <p:nvPr/>
        </p:nvSpPr>
        <p:spPr>
          <a:xfrm>
            <a:off x="895351" y="1560292"/>
            <a:ext cx="5019675" cy="304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1093C7-3915-0912-6D77-91427ED18144}"/>
              </a:ext>
            </a:extLst>
          </p:cNvPr>
          <p:cNvSpPr txBox="1"/>
          <p:nvPr/>
        </p:nvSpPr>
        <p:spPr>
          <a:xfrm>
            <a:off x="1047747" y="1497666"/>
            <a:ext cx="1713262" cy="304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Random Dot Motion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384BA-7D10-2ED2-12BD-310DB8464F70}"/>
              </a:ext>
            </a:extLst>
          </p:cNvPr>
          <p:cNvSpPr txBox="1"/>
          <p:nvPr/>
        </p:nvSpPr>
        <p:spPr>
          <a:xfrm>
            <a:off x="3075332" y="1411392"/>
            <a:ext cx="1713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Brightness Discrimination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9B60C0-B415-E995-4499-863C457FC2E4}"/>
              </a:ext>
            </a:extLst>
          </p:cNvPr>
          <p:cNvSpPr txBox="1"/>
          <p:nvPr/>
        </p:nvSpPr>
        <p:spPr>
          <a:xfrm>
            <a:off x="4635569" y="1393864"/>
            <a:ext cx="1713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Distance Discrimination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396B8D-4693-80B5-1AFF-3482F2A156C7}"/>
              </a:ext>
            </a:extLst>
          </p:cNvPr>
          <p:cNvSpPr txBox="1"/>
          <p:nvPr/>
        </p:nvSpPr>
        <p:spPr>
          <a:xfrm>
            <a:off x="6580853" y="1388515"/>
            <a:ext cx="1713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Preference Based Choice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49C4EE-974E-22DB-B780-313AE11707F9}"/>
              </a:ext>
            </a:extLst>
          </p:cNvPr>
          <p:cNvSpPr txBox="1"/>
          <p:nvPr/>
        </p:nvSpPr>
        <p:spPr>
          <a:xfrm>
            <a:off x="8967326" y="1382911"/>
            <a:ext cx="1713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Go-</a:t>
            </a:r>
            <a:r>
              <a:rPr lang="en-US" sz="1400" dirty="0" err="1"/>
              <a:t>NoGo</a:t>
            </a:r>
            <a:r>
              <a:rPr lang="en-US" sz="1400" dirty="0"/>
              <a:t> choices</a:t>
            </a:r>
          </a:p>
        </p:txBody>
      </p:sp>
    </p:spTree>
    <p:extLst>
      <p:ext uri="{BB962C8B-B14F-4D97-AF65-F5344CB8AC3E}">
        <p14:creationId xmlns:p14="http://schemas.microsoft.com/office/powerpoint/2010/main" val="1122360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Experimental Paradigms: A closer look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D7B3F-EDE3-4562-9DD1-41FD853E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4" y="2517564"/>
            <a:ext cx="4767267" cy="20819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81C6E9-9F33-97DA-7FBD-63B76DA65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115" y="2905025"/>
            <a:ext cx="1905000" cy="147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F0D93D-AB8D-8DDC-DC3A-015575109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290" y="2822483"/>
            <a:ext cx="2482837" cy="155574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D8CF33C-C79E-1FF8-E192-00F9D5034EC3}"/>
              </a:ext>
            </a:extLst>
          </p:cNvPr>
          <p:cNvSpPr/>
          <p:nvPr/>
        </p:nvSpPr>
        <p:spPr>
          <a:xfrm>
            <a:off x="895351" y="2474700"/>
            <a:ext cx="5019675" cy="304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1093C7-3915-0912-6D77-91427ED18144}"/>
              </a:ext>
            </a:extLst>
          </p:cNvPr>
          <p:cNvSpPr txBox="1"/>
          <p:nvPr/>
        </p:nvSpPr>
        <p:spPr>
          <a:xfrm>
            <a:off x="1047747" y="2412074"/>
            <a:ext cx="1713262" cy="304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Random Dot Motion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384BA-7D10-2ED2-12BD-310DB8464F70}"/>
              </a:ext>
            </a:extLst>
          </p:cNvPr>
          <p:cNvSpPr txBox="1"/>
          <p:nvPr/>
        </p:nvSpPr>
        <p:spPr>
          <a:xfrm>
            <a:off x="3075332" y="2325800"/>
            <a:ext cx="1713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Brightness Discrimination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9B60C0-B415-E995-4499-863C457FC2E4}"/>
              </a:ext>
            </a:extLst>
          </p:cNvPr>
          <p:cNvSpPr txBox="1"/>
          <p:nvPr/>
        </p:nvSpPr>
        <p:spPr>
          <a:xfrm>
            <a:off x="4635569" y="2308272"/>
            <a:ext cx="1713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Distance Discrimination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396B8D-4693-80B5-1AFF-3482F2A156C7}"/>
              </a:ext>
            </a:extLst>
          </p:cNvPr>
          <p:cNvSpPr txBox="1"/>
          <p:nvPr/>
        </p:nvSpPr>
        <p:spPr>
          <a:xfrm>
            <a:off x="6580853" y="2302923"/>
            <a:ext cx="1713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Preference Based Choice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49C4EE-974E-22DB-B780-313AE11707F9}"/>
              </a:ext>
            </a:extLst>
          </p:cNvPr>
          <p:cNvSpPr txBox="1"/>
          <p:nvPr/>
        </p:nvSpPr>
        <p:spPr>
          <a:xfrm>
            <a:off x="8967326" y="2297319"/>
            <a:ext cx="1713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Go-</a:t>
            </a:r>
            <a:r>
              <a:rPr lang="en-US" sz="1400" dirty="0" err="1"/>
              <a:t>NoGo</a:t>
            </a:r>
            <a:r>
              <a:rPr lang="en-US" sz="1400" dirty="0"/>
              <a:t> choices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F75E19-3005-62BA-CC5A-CED17DED0F01}"/>
              </a:ext>
            </a:extLst>
          </p:cNvPr>
          <p:cNvSpPr/>
          <p:nvPr/>
        </p:nvSpPr>
        <p:spPr>
          <a:xfrm>
            <a:off x="951641" y="2297319"/>
            <a:ext cx="7449409" cy="248900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D89420-3FDF-D613-5C0B-51DA8AA3EF4E}"/>
              </a:ext>
            </a:extLst>
          </p:cNvPr>
          <p:cNvSpPr/>
          <p:nvPr/>
        </p:nvSpPr>
        <p:spPr>
          <a:xfrm>
            <a:off x="8591590" y="2293984"/>
            <a:ext cx="2705059" cy="24890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6662ED-1826-127F-2C69-0E7FF5D58E19}"/>
              </a:ext>
            </a:extLst>
          </p:cNvPr>
          <p:cNvSpPr txBox="1"/>
          <p:nvPr/>
        </p:nvSpPr>
        <p:spPr>
          <a:xfrm>
            <a:off x="3589010" y="5102566"/>
            <a:ext cx="209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Straightforward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8B3BCD-A885-BF2F-F86A-6EABA19BA0C2}"/>
              </a:ext>
            </a:extLst>
          </p:cNvPr>
          <p:cNvSpPr txBox="1"/>
          <p:nvPr/>
        </p:nvSpPr>
        <p:spPr>
          <a:xfrm>
            <a:off x="9096009" y="5102566"/>
            <a:ext cx="209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Tricky: But doable</a:t>
            </a:r>
          </a:p>
        </p:txBody>
      </p:sp>
    </p:spTree>
    <p:extLst>
      <p:ext uri="{BB962C8B-B14F-4D97-AF65-F5344CB8AC3E}">
        <p14:creationId xmlns:p14="http://schemas.microsoft.com/office/powerpoint/2010/main" val="1022441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Experimental Paradigms: A closer look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D7B3F-EDE3-4562-9DD1-41FD853E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4" y="2517564"/>
            <a:ext cx="4767267" cy="20819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81C6E9-9F33-97DA-7FBD-63B76DA65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115" y="2905025"/>
            <a:ext cx="1905000" cy="14732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D8CF33C-C79E-1FF8-E192-00F9D5034EC3}"/>
              </a:ext>
            </a:extLst>
          </p:cNvPr>
          <p:cNvSpPr/>
          <p:nvPr/>
        </p:nvSpPr>
        <p:spPr>
          <a:xfrm>
            <a:off x="895351" y="2474700"/>
            <a:ext cx="5019675" cy="304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1093C7-3915-0912-6D77-91427ED18144}"/>
              </a:ext>
            </a:extLst>
          </p:cNvPr>
          <p:cNvSpPr txBox="1"/>
          <p:nvPr/>
        </p:nvSpPr>
        <p:spPr>
          <a:xfrm>
            <a:off x="1047747" y="2412074"/>
            <a:ext cx="1713262" cy="304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Random Dot Motion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384BA-7D10-2ED2-12BD-310DB8464F70}"/>
              </a:ext>
            </a:extLst>
          </p:cNvPr>
          <p:cNvSpPr txBox="1"/>
          <p:nvPr/>
        </p:nvSpPr>
        <p:spPr>
          <a:xfrm>
            <a:off x="3075332" y="2325800"/>
            <a:ext cx="1713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Brightness Discrimination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9B60C0-B415-E995-4499-863C457FC2E4}"/>
              </a:ext>
            </a:extLst>
          </p:cNvPr>
          <p:cNvSpPr txBox="1"/>
          <p:nvPr/>
        </p:nvSpPr>
        <p:spPr>
          <a:xfrm>
            <a:off x="4635569" y="2308272"/>
            <a:ext cx="1713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Distance Discrimination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396B8D-4693-80B5-1AFF-3482F2A156C7}"/>
              </a:ext>
            </a:extLst>
          </p:cNvPr>
          <p:cNvSpPr txBox="1"/>
          <p:nvPr/>
        </p:nvSpPr>
        <p:spPr>
          <a:xfrm>
            <a:off x="6580853" y="2302923"/>
            <a:ext cx="1713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Preference Based Choice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F75E19-3005-62BA-CC5A-CED17DED0F01}"/>
              </a:ext>
            </a:extLst>
          </p:cNvPr>
          <p:cNvSpPr/>
          <p:nvPr/>
        </p:nvSpPr>
        <p:spPr>
          <a:xfrm>
            <a:off x="951641" y="2297319"/>
            <a:ext cx="7449409" cy="248900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6662ED-1826-127F-2C69-0E7FF5D58E19}"/>
              </a:ext>
            </a:extLst>
          </p:cNvPr>
          <p:cNvSpPr txBox="1"/>
          <p:nvPr/>
        </p:nvSpPr>
        <p:spPr>
          <a:xfrm>
            <a:off x="3589010" y="5102566"/>
            <a:ext cx="209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Straightforward</a:t>
            </a:r>
          </a:p>
        </p:txBody>
      </p:sp>
    </p:spTree>
    <p:extLst>
      <p:ext uri="{BB962C8B-B14F-4D97-AF65-F5344CB8AC3E}">
        <p14:creationId xmlns:p14="http://schemas.microsoft.com/office/powerpoint/2010/main" val="951341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Experimental Paradigms: A closer look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81C6E9-9F33-97DA-7FBD-63B76DA65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087" y="481970"/>
            <a:ext cx="1905000" cy="14732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A396B8D-4693-80B5-1AFF-3482F2A156C7}"/>
              </a:ext>
            </a:extLst>
          </p:cNvPr>
          <p:cNvSpPr txBox="1"/>
          <p:nvPr/>
        </p:nvSpPr>
        <p:spPr>
          <a:xfrm>
            <a:off x="9850082" y="146072"/>
            <a:ext cx="2492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Preference Based Choice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DFC6ED2-9E7B-94DB-78CA-B05A9399E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460" y="2801239"/>
            <a:ext cx="3645338" cy="2603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5747F3-B87A-5B93-04B9-589B2B917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735" y="5308025"/>
            <a:ext cx="556063" cy="672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784A40-EE7D-A80B-0186-517BED34B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735" y="2627704"/>
            <a:ext cx="693168" cy="672163"/>
          </a:xfrm>
          <a:prstGeom prst="rect">
            <a:avLst/>
          </a:prstGeom>
        </p:spPr>
      </p:pic>
      <p:sp>
        <p:nvSpPr>
          <p:cNvPr id="22" name="Circular Arrow 21">
            <a:extLst>
              <a:ext uri="{FF2B5EF4-FFF2-40B4-BE49-F238E27FC236}">
                <a16:creationId xmlns:a16="http://schemas.microsoft.com/office/drawing/2014/main" id="{8CDAD465-22C3-7F62-098C-D440F12BD328}"/>
              </a:ext>
            </a:extLst>
          </p:cNvPr>
          <p:cNvSpPr/>
          <p:nvPr/>
        </p:nvSpPr>
        <p:spPr>
          <a:xfrm rot="17468778">
            <a:off x="2099939" y="3703663"/>
            <a:ext cx="995726" cy="1043354"/>
          </a:xfrm>
          <a:prstGeom prst="circularArrow">
            <a:avLst>
              <a:gd name="adj1" fmla="val 5354"/>
              <a:gd name="adj2" fmla="val 1142319"/>
              <a:gd name="adj3" fmla="val 8283428"/>
              <a:gd name="adj4" fmla="val 10501128"/>
              <a:gd name="adj5" fmla="val 870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Condensed" panose="020B0506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89A470-6CED-9E3A-D638-0BFFFB2DE432}"/>
              </a:ext>
            </a:extLst>
          </p:cNvPr>
          <p:cNvSpPr txBox="1"/>
          <p:nvPr/>
        </p:nvSpPr>
        <p:spPr>
          <a:xfrm>
            <a:off x="2290261" y="4023056"/>
            <a:ext cx="78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Trials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6AC12C-45AC-27E9-B2E1-36B99D73E1EB}"/>
                  </a:ext>
                </a:extLst>
              </p:cNvPr>
              <p:cNvSpPr txBox="1"/>
              <p:nvPr/>
            </p:nvSpPr>
            <p:spPr>
              <a:xfrm>
                <a:off x="8041484" y="4103216"/>
                <a:ext cx="3404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𝑐h𝑜𝑖𝑐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𝑐h𝑜𝑖𝑐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Avenir Next Condensed" panose="020B0506020202020204" pitchFamily="34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6AC12C-45AC-27E9-B2E1-36B99D73E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484" y="4103216"/>
                <a:ext cx="3404716" cy="369332"/>
              </a:xfrm>
              <a:prstGeom prst="rect">
                <a:avLst/>
              </a:prstGeom>
              <a:blipFill>
                <a:blip r:embed="rId6"/>
                <a:stretch>
                  <a:fillRect l="-743" r="-148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875DA9-86AB-E22A-625C-E3B8AB3D15EE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2597802" y="2801239"/>
            <a:ext cx="1120658" cy="13019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FCA366-43FE-80E9-EFEB-7F0180DDACE6}"/>
              </a:ext>
            </a:extLst>
          </p:cNvPr>
          <p:cNvSpPr txBox="1"/>
          <p:nvPr/>
        </p:nvSpPr>
        <p:spPr>
          <a:xfrm>
            <a:off x="895444" y="1520483"/>
            <a:ext cx="3404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Evidence signal accumulates towards one or the other choice (here it represents a ‘relative value signal’), boundary cross emits a choice and reaction time.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D16499-56B4-E881-E6DE-87E02CAEF04C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363798" y="4287882"/>
            <a:ext cx="67768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544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Experimental Paradigms: A closer look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D7B3F-EDE3-4562-9DD1-41FD853E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4" y="2517564"/>
            <a:ext cx="4767267" cy="20819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81C6E9-9F33-97DA-7FBD-63B76DA65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115" y="2905025"/>
            <a:ext cx="1905000" cy="147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F0D93D-AB8D-8DDC-DC3A-015575109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290" y="2822483"/>
            <a:ext cx="2482837" cy="155574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D8CF33C-C79E-1FF8-E192-00F9D5034EC3}"/>
              </a:ext>
            </a:extLst>
          </p:cNvPr>
          <p:cNvSpPr/>
          <p:nvPr/>
        </p:nvSpPr>
        <p:spPr>
          <a:xfrm>
            <a:off x="895351" y="2474700"/>
            <a:ext cx="5019675" cy="304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1093C7-3915-0912-6D77-91427ED18144}"/>
              </a:ext>
            </a:extLst>
          </p:cNvPr>
          <p:cNvSpPr txBox="1"/>
          <p:nvPr/>
        </p:nvSpPr>
        <p:spPr>
          <a:xfrm>
            <a:off x="1047747" y="2412074"/>
            <a:ext cx="1713262" cy="304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Random Dot Motion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384BA-7D10-2ED2-12BD-310DB8464F70}"/>
              </a:ext>
            </a:extLst>
          </p:cNvPr>
          <p:cNvSpPr txBox="1"/>
          <p:nvPr/>
        </p:nvSpPr>
        <p:spPr>
          <a:xfrm>
            <a:off x="3075332" y="2325800"/>
            <a:ext cx="1713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Brightness Discrimination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9B60C0-B415-E995-4499-863C457FC2E4}"/>
              </a:ext>
            </a:extLst>
          </p:cNvPr>
          <p:cNvSpPr txBox="1"/>
          <p:nvPr/>
        </p:nvSpPr>
        <p:spPr>
          <a:xfrm>
            <a:off x="4635569" y="2308272"/>
            <a:ext cx="1713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Distance Discrimination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396B8D-4693-80B5-1AFF-3482F2A156C7}"/>
              </a:ext>
            </a:extLst>
          </p:cNvPr>
          <p:cNvSpPr txBox="1"/>
          <p:nvPr/>
        </p:nvSpPr>
        <p:spPr>
          <a:xfrm>
            <a:off x="6580853" y="2302923"/>
            <a:ext cx="1713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Preference Based Choice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49C4EE-974E-22DB-B780-313AE11707F9}"/>
              </a:ext>
            </a:extLst>
          </p:cNvPr>
          <p:cNvSpPr txBox="1"/>
          <p:nvPr/>
        </p:nvSpPr>
        <p:spPr>
          <a:xfrm>
            <a:off x="8967326" y="2297319"/>
            <a:ext cx="1713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Go-</a:t>
            </a:r>
            <a:r>
              <a:rPr lang="en-US" sz="1400" dirty="0" err="1"/>
              <a:t>NoGo</a:t>
            </a:r>
            <a:r>
              <a:rPr lang="en-US" sz="1400" dirty="0"/>
              <a:t> choices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F75E19-3005-62BA-CC5A-CED17DED0F01}"/>
              </a:ext>
            </a:extLst>
          </p:cNvPr>
          <p:cNvSpPr/>
          <p:nvPr/>
        </p:nvSpPr>
        <p:spPr>
          <a:xfrm>
            <a:off x="951641" y="2297319"/>
            <a:ext cx="7449409" cy="248900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D89420-3FDF-D613-5C0B-51DA8AA3EF4E}"/>
              </a:ext>
            </a:extLst>
          </p:cNvPr>
          <p:cNvSpPr/>
          <p:nvPr/>
        </p:nvSpPr>
        <p:spPr>
          <a:xfrm>
            <a:off x="8591590" y="2293984"/>
            <a:ext cx="2705059" cy="24890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6662ED-1826-127F-2C69-0E7FF5D58E19}"/>
              </a:ext>
            </a:extLst>
          </p:cNvPr>
          <p:cNvSpPr txBox="1"/>
          <p:nvPr/>
        </p:nvSpPr>
        <p:spPr>
          <a:xfrm>
            <a:off x="3589010" y="5102566"/>
            <a:ext cx="209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Straightforward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8B3BCD-A885-BF2F-F86A-6EABA19BA0C2}"/>
              </a:ext>
            </a:extLst>
          </p:cNvPr>
          <p:cNvSpPr txBox="1"/>
          <p:nvPr/>
        </p:nvSpPr>
        <p:spPr>
          <a:xfrm>
            <a:off x="9096009" y="5102566"/>
            <a:ext cx="209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Tricky: But doable</a:t>
            </a:r>
          </a:p>
        </p:txBody>
      </p:sp>
    </p:spTree>
    <p:extLst>
      <p:ext uri="{BB962C8B-B14F-4D97-AF65-F5344CB8AC3E}">
        <p14:creationId xmlns:p14="http://schemas.microsoft.com/office/powerpoint/2010/main" val="1210835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Experimental Paradigms: A closer look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F0D93D-AB8D-8DDC-DC3A-015575109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290" y="2822483"/>
            <a:ext cx="2482837" cy="155574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F49C4EE-974E-22DB-B780-313AE11707F9}"/>
              </a:ext>
            </a:extLst>
          </p:cNvPr>
          <p:cNvSpPr txBox="1"/>
          <p:nvPr/>
        </p:nvSpPr>
        <p:spPr>
          <a:xfrm>
            <a:off x="8967326" y="2297319"/>
            <a:ext cx="1713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Go-</a:t>
            </a:r>
            <a:r>
              <a:rPr lang="en-US" sz="1400" dirty="0" err="1"/>
              <a:t>NoGo</a:t>
            </a:r>
            <a:r>
              <a:rPr lang="en-US" sz="1400" dirty="0"/>
              <a:t> choices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D89420-3FDF-D613-5C0B-51DA8AA3EF4E}"/>
              </a:ext>
            </a:extLst>
          </p:cNvPr>
          <p:cNvSpPr/>
          <p:nvPr/>
        </p:nvSpPr>
        <p:spPr>
          <a:xfrm>
            <a:off x="8591590" y="2293984"/>
            <a:ext cx="2705059" cy="24890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8B3BCD-A885-BF2F-F86A-6EABA19BA0C2}"/>
              </a:ext>
            </a:extLst>
          </p:cNvPr>
          <p:cNvSpPr txBox="1"/>
          <p:nvPr/>
        </p:nvSpPr>
        <p:spPr>
          <a:xfrm>
            <a:off x="9096009" y="5102566"/>
            <a:ext cx="209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Tricky: But doable</a:t>
            </a:r>
          </a:p>
        </p:txBody>
      </p:sp>
    </p:spTree>
    <p:extLst>
      <p:ext uri="{BB962C8B-B14F-4D97-AF65-F5344CB8AC3E}">
        <p14:creationId xmlns:p14="http://schemas.microsoft.com/office/powerpoint/2010/main" val="2765892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777AC5-B33F-E919-31B5-26F89A9D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25" y="2895901"/>
            <a:ext cx="2482837" cy="1555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CAD909-9469-E25E-E98F-E1484C8485D7}"/>
              </a:ext>
            </a:extLst>
          </p:cNvPr>
          <p:cNvSpPr txBox="1"/>
          <p:nvPr/>
        </p:nvSpPr>
        <p:spPr>
          <a:xfrm>
            <a:off x="4882561" y="2370737"/>
            <a:ext cx="1713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Go-</a:t>
            </a:r>
            <a:r>
              <a:rPr lang="en-US" sz="1400" dirty="0" err="1"/>
              <a:t>NoGo</a:t>
            </a:r>
            <a:r>
              <a:rPr lang="en-US" sz="1400" dirty="0"/>
              <a:t> choices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F75970-ED53-5D17-76F6-344689BB6DF8}"/>
              </a:ext>
            </a:extLst>
          </p:cNvPr>
          <p:cNvSpPr/>
          <p:nvPr/>
        </p:nvSpPr>
        <p:spPr>
          <a:xfrm>
            <a:off x="4506825" y="2367402"/>
            <a:ext cx="2705059" cy="24890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2096B-2929-1A9F-6D76-2515864905AE}"/>
              </a:ext>
            </a:extLst>
          </p:cNvPr>
          <p:cNvSpPr txBox="1"/>
          <p:nvPr/>
        </p:nvSpPr>
        <p:spPr>
          <a:xfrm>
            <a:off x="5011244" y="5175984"/>
            <a:ext cx="209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Tricky: But doable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CAF3CF-D55D-0B60-8835-1BD23E62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Go-</a:t>
            </a:r>
            <a:r>
              <a:rPr lang="en-US" dirty="0" err="1">
                <a:latin typeface="Avenir Next Condensed Ultra Lig" panose="020B0206020202020204" pitchFamily="34" charset="77"/>
              </a:rPr>
              <a:t>NoGo</a:t>
            </a:r>
            <a:r>
              <a:rPr lang="en-US" dirty="0">
                <a:latin typeface="Avenir Next Condensed Ultra Lig" panose="020B0206020202020204" pitchFamily="34" charset="77"/>
              </a:rPr>
              <a:t> what’s different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B2DA72-AE5E-65FD-289D-B7217EBF5A2C}"/>
              </a:ext>
            </a:extLst>
          </p:cNvPr>
          <p:cNvSpPr txBox="1"/>
          <p:nvPr/>
        </p:nvSpPr>
        <p:spPr>
          <a:xfrm>
            <a:off x="838200" y="3150238"/>
            <a:ext cx="3404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We only observe ’Go’ choices.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‘</a:t>
            </a:r>
            <a:r>
              <a:rPr lang="en-US" dirty="0" err="1">
                <a:latin typeface="Avenir Next Condensed" panose="020B0506020202020204" pitchFamily="34" charset="0"/>
              </a:rPr>
              <a:t>NoGo</a:t>
            </a:r>
            <a:r>
              <a:rPr lang="en-US" dirty="0">
                <a:latin typeface="Avenir Next Condensed" panose="020B0506020202020204" pitchFamily="34" charset="0"/>
              </a:rPr>
              <a:t>’ choices are hidden (expressed as passing the deadline without reaction).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11CDD8-0D48-BC6A-B852-0D20AD377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948" y="2309925"/>
            <a:ext cx="3645338" cy="260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26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846B-FCBA-A212-4EBA-F6BC933D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E63BA-8B26-66F9-6DA8-B2AD24E30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603"/>
            <a:ext cx="10515600" cy="497427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latin typeface="Avenir Next Condensed" panose="020B0506020202020204" pitchFamily="34" charset="0"/>
              </a:rPr>
              <a:t>HDDM: Decomposing the Title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latin typeface="Avenir Next Condensed" panose="020B0506020202020204" pitchFamily="34" charset="0"/>
              </a:rPr>
              <a:t> Using HDDM: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Avenir Next Condensed" panose="020B0506020202020204" pitchFamily="34" charset="0"/>
              </a:rPr>
              <a:t>Installation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Avenir Next Condensed" panose="020B0506020202020204" pitchFamily="34" charset="0"/>
              </a:rPr>
              <a:t>Notes on Convergence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Avenir Next Condensed" panose="020B0506020202020204" pitchFamily="34" charset="0"/>
              </a:rPr>
              <a:t>The Main Classes (HDDM, </a:t>
            </a:r>
            <a:r>
              <a:rPr lang="en-US" dirty="0" err="1">
                <a:latin typeface="Avenir Next Condensed" panose="020B0506020202020204" pitchFamily="34" charset="0"/>
              </a:rPr>
              <a:t>HDDMStimCoding</a:t>
            </a:r>
            <a:r>
              <a:rPr lang="en-US" dirty="0">
                <a:latin typeface="Avenir Next Condensed" panose="020B0506020202020204" pitchFamily="34" charset="0"/>
              </a:rPr>
              <a:t>, </a:t>
            </a:r>
            <a:r>
              <a:rPr lang="en-US" dirty="0" err="1">
                <a:latin typeface="Avenir Next Condensed" panose="020B0506020202020204" pitchFamily="34" charset="0"/>
              </a:rPr>
              <a:t>HDDMRegressor</a:t>
            </a:r>
            <a:r>
              <a:rPr lang="en-US" dirty="0">
                <a:latin typeface="Avenir Next Condensed" panose="020B0506020202020204" pitchFamily="34" charset="0"/>
              </a:rPr>
              <a:t>)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Avenir Next Condensed" panose="020B0506020202020204" pitchFamily="34" charset="0"/>
              </a:rPr>
              <a:t>Possible model formulations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Avenir Next Condensed" panose="020B0506020202020204" pitchFamily="34" charset="0"/>
              </a:rPr>
              <a:t>Priors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latin typeface="Avenir Next Condensed" panose="020B0506020202020204" pitchFamily="34" charset="0"/>
              </a:rPr>
              <a:t>Code Examples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latin typeface="Avenir Next Condensed" panose="020B0506020202020204" pitchFamily="34" charset="0"/>
              </a:rPr>
              <a:t>Further Topis (what we ignored)</a:t>
            </a:r>
          </a:p>
        </p:txBody>
      </p:sp>
    </p:spTree>
    <p:extLst>
      <p:ext uri="{BB962C8B-B14F-4D97-AF65-F5344CB8AC3E}">
        <p14:creationId xmlns:p14="http://schemas.microsoft.com/office/powerpoint/2010/main" val="117754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777AC5-B33F-E919-31B5-26F89A9D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25" y="2895901"/>
            <a:ext cx="2482837" cy="1555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CAD909-9469-E25E-E98F-E1484C8485D7}"/>
              </a:ext>
            </a:extLst>
          </p:cNvPr>
          <p:cNvSpPr txBox="1"/>
          <p:nvPr/>
        </p:nvSpPr>
        <p:spPr>
          <a:xfrm>
            <a:off x="4882561" y="2370737"/>
            <a:ext cx="1713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Go-</a:t>
            </a:r>
            <a:r>
              <a:rPr lang="en-US" sz="1400" dirty="0" err="1"/>
              <a:t>NoGo</a:t>
            </a:r>
            <a:r>
              <a:rPr lang="en-US" sz="1400" dirty="0"/>
              <a:t> choices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F75970-ED53-5D17-76F6-344689BB6DF8}"/>
              </a:ext>
            </a:extLst>
          </p:cNvPr>
          <p:cNvSpPr/>
          <p:nvPr/>
        </p:nvSpPr>
        <p:spPr>
          <a:xfrm>
            <a:off x="4506825" y="2367402"/>
            <a:ext cx="2705059" cy="24890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2096B-2929-1A9F-6D76-2515864905AE}"/>
              </a:ext>
            </a:extLst>
          </p:cNvPr>
          <p:cNvSpPr txBox="1"/>
          <p:nvPr/>
        </p:nvSpPr>
        <p:spPr>
          <a:xfrm>
            <a:off x="5011244" y="5175984"/>
            <a:ext cx="209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Tricky: But doable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CAF3CF-D55D-0B60-8835-1BD23E62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Go-</a:t>
            </a:r>
            <a:r>
              <a:rPr lang="en-US" dirty="0" err="1">
                <a:latin typeface="Avenir Next Condensed Ultra Lig" panose="020B0206020202020204" pitchFamily="34" charset="77"/>
              </a:rPr>
              <a:t>NoGo</a:t>
            </a:r>
            <a:r>
              <a:rPr lang="en-US" dirty="0">
                <a:latin typeface="Avenir Next Condensed Ultra Lig" panose="020B0206020202020204" pitchFamily="34" charset="77"/>
              </a:rPr>
              <a:t> what’s different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B2DA72-AE5E-65FD-289D-B7217EBF5A2C}"/>
              </a:ext>
            </a:extLst>
          </p:cNvPr>
          <p:cNvSpPr txBox="1"/>
          <p:nvPr/>
        </p:nvSpPr>
        <p:spPr>
          <a:xfrm>
            <a:off x="838200" y="3150238"/>
            <a:ext cx="3404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We only observe ’Go’ choices.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‘</a:t>
            </a:r>
            <a:r>
              <a:rPr lang="en-US" dirty="0" err="1">
                <a:latin typeface="Avenir Next Condensed" panose="020B0506020202020204" pitchFamily="34" charset="0"/>
              </a:rPr>
              <a:t>NoGo</a:t>
            </a:r>
            <a:r>
              <a:rPr lang="en-US" dirty="0">
                <a:latin typeface="Avenir Next Condensed" panose="020B0506020202020204" pitchFamily="34" charset="0"/>
              </a:rPr>
              <a:t>’ choices are hidden (expressed as passing the deadline without reaction).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11CDD8-0D48-BC6A-B852-0D20AD377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948" y="2309925"/>
            <a:ext cx="3645338" cy="26039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67C4A3-0F6C-C0FE-2752-86E6D27D9D1D}"/>
              </a:ext>
            </a:extLst>
          </p:cNvPr>
          <p:cNvSpPr/>
          <p:nvPr/>
        </p:nvSpPr>
        <p:spPr>
          <a:xfrm>
            <a:off x="8262975" y="4345069"/>
            <a:ext cx="3537460" cy="568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6277EF-70AD-57B5-483C-0CF281FEE859}"/>
              </a:ext>
            </a:extLst>
          </p:cNvPr>
          <p:cNvCxnSpPr/>
          <p:nvPr/>
        </p:nvCxnSpPr>
        <p:spPr>
          <a:xfrm>
            <a:off x="8910394" y="674120"/>
            <a:ext cx="1888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0D235D-61EC-E3B0-2092-B9DCAA0CBAFB}"/>
              </a:ext>
            </a:extLst>
          </p:cNvPr>
          <p:cNvCxnSpPr/>
          <p:nvPr/>
        </p:nvCxnSpPr>
        <p:spPr>
          <a:xfrm>
            <a:off x="8910394" y="1654152"/>
            <a:ext cx="1888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C0492-DFD4-D38A-93E6-294AE1526734}"/>
              </a:ext>
            </a:extLst>
          </p:cNvPr>
          <p:cNvCxnSpPr>
            <a:cxnSpLocks/>
          </p:cNvCxnSpPr>
          <p:nvPr/>
        </p:nvCxnSpPr>
        <p:spPr>
          <a:xfrm flipV="1">
            <a:off x="8915956" y="674120"/>
            <a:ext cx="0" cy="980032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56EE28-38E0-B779-6698-5AE8F29CAAC9}"/>
              </a:ext>
            </a:extLst>
          </p:cNvPr>
          <p:cNvCxnSpPr/>
          <p:nvPr/>
        </p:nvCxnSpPr>
        <p:spPr>
          <a:xfrm flipV="1">
            <a:off x="8910394" y="814323"/>
            <a:ext cx="881028" cy="38711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B30CD1-1E5F-7D5B-12AC-B5529715FEEA}"/>
              </a:ext>
            </a:extLst>
          </p:cNvPr>
          <p:cNvCxnSpPr/>
          <p:nvPr/>
        </p:nvCxnSpPr>
        <p:spPr>
          <a:xfrm>
            <a:off x="8910394" y="5203848"/>
            <a:ext cx="1888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507678-A790-1142-1C25-0FB301AC6389}"/>
              </a:ext>
            </a:extLst>
          </p:cNvPr>
          <p:cNvCxnSpPr/>
          <p:nvPr/>
        </p:nvCxnSpPr>
        <p:spPr>
          <a:xfrm>
            <a:off x="8910394" y="6183880"/>
            <a:ext cx="1888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5DFBAF-0E30-68AF-07D7-BF5C4B7CD6E8}"/>
              </a:ext>
            </a:extLst>
          </p:cNvPr>
          <p:cNvCxnSpPr>
            <a:cxnSpLocks/>
          </p:cNvCxnSpPr>
          <p:nvPr/>
        </p:nvCxnSpPr>
        <p:spPr>
          <a:xfrm flipV="1">
            <a:off x="8915956" y="5203848"/>
            <a:ext cx="0" cy="980032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872028-E7E3-5D15-B56C-E3EC36358FB4}"/>
              </a:ext>
            </a:extLst>
          </p:cNvPr>
          <p:cNvCxnSpPr>
            <a:cxnSpLocks/>
          </p:cNvCxnSpPr>
          <p:nvPr/>
        </p:nvCxnSpPr>
        <p:spPr>
          <a:xfrm>
            <a:off x="8910394" y="5634760"/>
            <a:ext cx="881028" cy="25915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0619F0-F339-2E92-4CB3-6F9CA17FEA64}"/>
              </a:ext>
            </a:extLst>
          </p:cNvPr>
          <p:cNvSpPr txBox="1"/>
          <p:nvPr/>
        </p:nvSpPr>
        <p:spPr>
          <a:xfrm>
            <a:off x="9126759" y="766217"/>
            <a:ext cx="487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6A0C6F-D04F-A72F-6CD7-7D05E46C7B1D}"/>
              </a:ext>
            </a:extLst>
          </p:cNvPr>
          <p:cNvSpPr txBox="1"/>
          <p:nvPr/>
        </p:nvSpPr>
        <p:spPr>
          <a:xfrm>
            <a:off x="9107291" y="5456558"/>
            <a:ext cx="487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 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24EC27-776C-910E-9F44-D7C01742D6E6}"/>
              </a:ext>
            </a:extLst>
          </p:cNvPr>
          <p:cNvSpPr txBox="1"/>
          <p:nvPr/>
        </p:nvSpPr>
        <p:spPr>
          <a:xfrm>
            <a:off x="9304032" y="298439"/>
            <a:ext cx="102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‘Go’ Trials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203EF4-BC98-AF60-A439-5A7FB4D9114B}"/>
              </a:ext>
            </a:extLst>
          </p:cNvPr>
          <p:cNvSpPr txBox="1"/>
          <p:nvPr/>
        </p:nvSpPr>
        <p:spPr>
          <a:xfrm>
            <a:off x="9249834" y="4834516"/>
            <a:ext cx="121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‘</a:t>
            </a:r>
            <a:r>
              <a:rPr lang="en-US" dirty="0" err="1">
                <a:latin typeface="Avenir Next Condensed" panose="020B0506020202020204" pitchFamily="34" charset="0"/>
              </a:rPr>
              <a:t>NoGo</a:t>
            </a:r>
            <a:r>
              <a:rPr lang="en-US" dirty="0">
                <a:latin typeface="Avenir Next Condensed" panose="020B0506020202020204" pitchFamily="34" charset="0"/>
              </a:rPr>
              <a:t>’ Trials</a:t>
            </a:r>
          </a:p>
        </p:txBody>
      </p:sp>
    </p:spTree>
    <p:extLst>
      <p:ext uri="{BB962C8B-B14F-4D97-AF65-F5344CB8AC3E}">
        <p14:creationId xmlns:p14="http://schemas.microsoft.com/office/powerpoint/2010/main" val="540495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777AC5-B33F-E919-31B5-26F89A9D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184" y="2661190"/>
            <a:ext cx="2482837" cy="1555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CAD909-9469-E25E-E98F-E1484C8485D7}"/>
              </a:ext>
            </a:extLst>
          </p:cNvPr>
          <p:cNvSpPr txBox="1"/>
          <p:nvPr/>
        </p:nvSpPr>
        <p:spPr>
          <a:xfrm>
            <a:off x="9385220" y="2136026"/>
            <a:ext cx="1713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Go-NoGo choices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F75970-ED53-5D17-76F6-344689BB6DF8}"/>
              </a:ext>
            </a:extLst>
          </p:cNvPr>
          <p:cNvSpPr/>
          <p:nvPr/>
        </p:nvSpPr>
        <p:spPr>
          <a:xfrm>
            <a:off x="9009484" y="2132691"/>
            <a:ext cx="2705059" cy="24890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2096B-2929-1A9F-6D76-2515864905AE}"/>
              </a:ext>
            </a:extLst>
          </p:cNvPr>
          <p:cNvSpPr txBox="1"/>
          <p:nvPr/>
        </p:nvSpPr>
        <p:spPr>
          <a:xfrm rot="19608267">
            <a:off x="1752492" y="1784343"/>
            <a:ext cx="209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Go-Choice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CAF3CF-D55D-0B60-8835-1BD23E62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Go-</a:t>
            </a:r>
            <a:r>
              <a:rPr lang="en-US" dirty="0" err="1">
                <a:latin typeface="Avenir Next Condensed Ultra Lig" panose="020B0206020202020204" pitchFamily="34" charset="77"/>
              </a:rPr>
              <a:t>NoGo</a:t>
            </a:r>
            <a:r>
              <a:rPr lang="en-US" dirty="0">
                <a:latin typeface="Avenir Next Condensed Ultra Lig" panose="020B0206020202020204" pitchFamily="34" charset="77"/>
              </a:rPr>
              <a:t> what’s different 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6277EF-70AD-57B5-483C-0CF281FEE859}"/>
              </a:ext>
            </a:extLst>
          </p:cNvPr>
          <p:cNvCxnSpPr/>
          <p:nvPr/>
        </p:nvCxnSpPr>
        <p:spPr>
          <a:xfrm>
            <a:off x="9286130" y="783327"/>
            <a:ext cx="1888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0D235D-61EC-E3B0-2092-B9DCAA0CBAFB}"/>
              </a:ext>
            </a:extLst>
          </p:cNvPr>
          <p:cNvCxnSpPr/>
          <p:nvPr/>
        </p:nvCxnSpPr>
        <p:spPr>
          <a:xfrm>
            <a:off x="9286130" y="1763359"/>
            <a:ext cx="1888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C0492-DFD4-D38A-93E6-294AE1526734}"/>
              </a:ext>
            </a:extLst>
          </p:cNvPr>
          <p:cNvCxnSpPr>
            <a:cxnSpLocks/>
          </p:cNvCxnSpPr>
          <p:nvPr/>
        </p:nvCxnSpPr>
        <p:spPr>
          <a:xfrm flipV="1">
            <a:off x="9291692" y="783327"/>
            <a:ext cx="0" cy="980032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56EE28-38E0-B779-6698-5AE8F29CAAC9}"/>
              </a:ext>
            </a:extLst>
          </p:cNvPr>
          <p:cNvCxnSpPr/>
          <p:nvPr/>
        </p:nvCxnSpPr>
        <p:spPr>
          <a:xfrm flipV="1">
            <a:off x="9286130" y="923530"/>
            <a:ext cx="881028" cy="38711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B30CD1-1E5F-7D5B-12AC-B5529715FEEA}"/>
              </a:ext>
            </a:extLst>
          </p:cNvPr>
          <p:cNvCxnSpPr/>
          <p:nvPr/>
        </p:nvCxnSpPr>
        <p:spPr>
          <a:xfrm>
            <a:off x="9301658" y="5199374"/>
            <a:ext cx="1888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507678-A790-1142-1C25-0FB301AC6389}"/>
              </a:ext>
            </a:extLst>
          </p:cNvPr>
          <p:cNvCxnSpPr/>
          <p:nvPr/>
        </p:nvCxnSpPr>
        <p:spPr>
          <a:xfrm>
            <a:off x="9301658" y="6179406"/>
            <a:ext cx="1888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5DFBAF-0E30-68AF-07D7-BF5C4B7CD6E8}"/>
              </a:ext>
            </a:extLst>
          </p:cNvPr>
          <p:cNvCxnSpPr>
            <a:cxnSpLocks/>
          </p:cNvCxnSpPr>
          <p:nvPr/>
        </p:nvCxnSpPr>
        <p:spPr>
          <a:xfrm flipV="1">
            <a:off x="9307220" y="5199374"/>
            <a:ext cx="0" cy="980032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872028-E7E3-5D15-B56C-E3EC36358FB4}"/>
              </a:ext>
            </a:extLst>
          </p:cNvPr>
          <p:cNvCxnSpPr>
            <a:cxnSpLocks/>
          </p:cNvCxnSpPr>
          <p:nvPr/>
        </p:nvCxnSpPr>
        <p:spPr>
          <a:xfrm>
            <a:off x="9301658" y="5630286"/>
            <a:ext cx="881028" cy="25915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0619F0-F339-2E92-4CB3-6F9CA17FEA64}"/>
              </a:ext>
            </a:extLst>
          </p:cNvPr>
          <p:cNvSpPr txBox="1"/>
          <p:nvPr/>
        </p:nvSpPr>
        <p:spPr>
          <a:xfrm>
            <a:off x="9502495" y="875424"/>
            <a:ext cx="487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6A0C6F-D04F-A72F-6CD7-7D05E46C7B1D}"/>
              </a:ext>
            </a:extLst>
          </p:cNvPr>
          <p:cNvSpPr txBox="1"/>
          <p:nvPr/>
        </p:nvSpPr>
        <p:spPr>
          <a:xfrm>
            <a:off x="9498555" y="5452084"/>
            <a:ext cx="487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 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24EC27-776C-910E-9F44-D7C01742D6E6}"/>
              </a:ext>
            </a:extLst>
          </p:cNvPr>
          <p:cNvSpPr txBox="1"/>
          <p:nvPr/>
        </p:nvSpPr>
        <p:spPr>
          <a:xfrm>
            <a:off x="9679768" y="407646"/>
            <a:ext cx="102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‘Go’ Trials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203EF4-BC98-AF60-A439-5A7FB4D9114B}"/>
              </a:ext>
            </a:extLst>
          </p:cNvPr>
          <p:cNvSpPr txBox="1"/>
          <p:nvPr/>
        </p:nvSpPr>
        <p:spPr>
          <a:xfrm>
            <a:off x="9641098" y="4830042"/>
            <a:ext cx="121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‘</a:t>
            </a:r>
            <a:r>
              <a:rPr lang="en-US" dirty="0" err="1">
                <a:latin typeface="Avenir Next Condensed" panose="020B0506020202020204" pitchFamily="34" charset="0"/>
              </a:rPr>
              <a:t>NoGo</a:t>
            </a:r>
            <a:r>
              <a:rPr lang="en-US" dirty="0">
                <a:latin typeface="Avenir Next Condensed" panose="020B0506020202020204" pitchFamily="34" charset="0"/>
              </a:rPr>
              <a:t>’ Trials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36C295-F67D-6E77-38C3-92B50D1B5646}"/>
              </a:ext>
            </a:extLst>
          </p:cNvPr>
          <p:cNvSpPr txBox="1"/>
          <p:nvPr/>
        </p:nvSpPr>
        <p:spPr>
          <a:xfrm>
            <a:off x="1002907" y="2767833"/>
            <a:ext cx="171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" panose="020B0506020202020204" pitchFamily="34" charset="0"/>
              </a:rPr>
              <a:t>Go-Trial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46F54C-FC02-8FF1-0E68-714E7EFA278A}"/>
              </a:ext>
            </a:extLst>
          </p:cNvPr>
          <p:cNvSpPr txBox="1"/>
          <p:nvPr/>
        </p:nvSpPr>
        <p:spPr>
          <a:xfrm>
            <a:off x="824969" y="5213033"/>
            <a:ext cx="171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venir Next Condensed" panose="020B0506020202020204" pitchFamily="34" charset="0"/>
              </a:rPr>
              <a:t>NoGo</a:t>
            </a:r>
            <a:r>
              <a:rPr lang="en-US" sz="2000" dirty="0">
                <a:latin typeface="Avenir Next Condensed" panose="020B0506020202020204" pitchFamily="34" charset="0"/>
              </a:rPr>
              <a:t>-Trial</a:t>
            </a:r>
            <a:endParaRPr lang="en-US" sz="1400" dirty="0">
              <a:latin typeface="Avenir Next Condensed" panose="020B0506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70A8B-7223-F175-AEAC-0837CF79C29D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1859538" y="2036445"/>
            <a:ext cx="1141513" cy="731388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3F9E-AEAE-D33A-3598-4922F3345C65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859538" y="3167943"/>
            <a:ext cx="1141513" cy="535828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6DCD92-5A58-3423-F3E8-5912E6B27D9B}"/>
              </a:ext>
            </a:extLst>
          </p:cNvPr>
          <p:cNvCxnSpPr/>
          <p:nvPr/>
        </p:nvCxnSpPr>
        <p:spPr>
          <a:xfrm flipV="1">
            <a:off x="1859538" y="4461935"/>
            <a:ext cx="1141513" cy="731388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256486-511D-CF6E-9A9F-90587AB716EE}"/>
              </a:ext>
            </a:extLst>
          </p:cNvPr>
          <p:cNvCxnSpPr>
            <a:cxnSpLocks/>
          </p:cNvCxnSpPr>
          <p:nvPr/>
        </p:nvCxnSpPr>
        <p:spPr>
          <a:xfrm>
            <a:off x="1859537" y="5540520"/>
            <a:ext cx="1141513" cy="628161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989B30F-DDC8-2527-035C-39D42A91F327}"/>
              </a:ext>
            </a:extLst>
          </p:cNvPr>
          <p:cNvSpPr txBox="1"/>
          <p:nvPr/>
        </p:nvSpPr>
        <p:spPr>
          <a:xfrm rot="1587310">
            <a:off x="1708162" y="3689951"/>
            <a:ext cx="209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 Condensed" panose="020B0506020202020204" pitchFamily="34" charset="0"/>
              </a:rPr>
              <a:t>NoGo</a:t>
            </a:r>
            <a:r>
              <a:rPr lang="en-US" dirty="0">
                <a:latin typeface="Avenir Next Condensed" panose="020B0506020202020204" pitchFamily="34" charset="0"/>
              </a:rPr>
              <a:t>-Choice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0D18AF-B550-85F4-9FC4-155F20CB00C9}"/>
              </a:ext>
            </a:extLst>
          </p:cNvPr>
          <p:cNvSpPr txBox="1"/>
          <p:nvPr/>
        </p:nvSpPr>
        <p:spPr>
          <a:xfrm rot="1794095">
            <a:off x="1622830" y="6062920"/>
            <a:ext cx="209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 Condensed" panose="020B0506020202020204" pitchFamily="34" charset="0"/>
              </a:rPr>
              <a:t>NoGo</a:t>
            </a:r>
            <a:r>
              <a:rPr lang="en-US" dirty="0">
                <a:latin typeface="Avenir Next Condensed" panose="020B0506020202020204" pitchFamily="34" charset="0"/>
              </a:rPr>
              <a:t>-Choice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C0727B-D105-9D95-947E-1BB42D56B6B4}"/>
              </a:ext>
            </a:extLst>
          </p:cNvPr>
          <p:cNvSpPr txBox="1"/>
          <p:nvPr/>
        </p:nvSpPr>
        <p:spPr>
          <a:xfrm rot="19608267">
            <a:off x="1736434" y="4235425"/>
            <a:ext cx="209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Go-Choice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EEC6D42-1FC6-6481-5A23-002C292DAC52}"/>
                  </a:ext>
                </a:extLst>
              </p:cNvPr>
              <p:cNvSpPr txBox="1"/>
              <p:nvPr/>
            </p:nvSpPr>
            <p:spPr>
              <a:xfrm>
                <a:off x="3239607" y="1840365"/>
                <a:ext cx="19227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+|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EEC6D42-1FC6-6481-5A23-002C292DA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607" y="1840365"/>
                <a:ext cx="1922706" cy="276999"/>
              </a:xfrm>
              <a:prstGeom prst="rect">
                <a:avLst/>
              </a:prstGeom>
              <a:blipFill>
                <a:blip r:embed="rId3"/>
                <a:stretch>
                  <a:fillRect l="-3268" r="-392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73730A-5B1A-FE2C-49EA-E6E1A9944EBE}"/>
                  </a:ext>
                </a:extLst>
              </p:cNvPr>
              <p:cNvSpPr txBox="1"/>
              <p:nvPr/>
            </p:nvSpPr>
            <p:spPr>
              <a:xfrm>
                <a:off x="3155820" y="4296614"/>
                <a:ext cx="23394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−|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73730A-5B1A-FE2C-49EA-E6E1A994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820" y="4296614"/>
                <a:ext cx="2339487" cy="276999"/>
              </a:xfrm>
              <a:prstGeom prst="rect">
                <a:avLst/>
              </a:prstGeom>
              <a:blipFill>
                <a:blip r:embed="rId4"/>
                <a:stretch>
                  <a:fillRect l="-2162" t="-4545" r="-216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6C9EB0-EF7B-FDB6-B61F-10006D53B67F}"/>
                  </a:ext>
                </a:extLst>
              </p:cNvPr>
              <p:cNvSpPr txBox="1"/>
              <p:nvPr/>
            </p:nvSpPr>
            <p:spPr>
              <a:xfrm>
                <a:off x="3182430" y="3528463"/>
                <a:ext cx="2149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𝑙𝑜𝑤𝑒𝑟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6C9EB0-EF7B-FDB6-B61F-10006D53B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430" y="3528463"/>
                <a:ext cx="2149563" cy="276999"/>
              </a:xfrm>
              <a:prstGeom prst="rect">
                <a:avLst/>
              </a:prstGeom>
              <a:blipFill>
                <a:blip r:embed="rId5"/>
                <a:stretch>
                  <a:fillRect l="-2339" t="-4348" r="-292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618E6F-C289-041D-F55D-3DF70C42EE82}"/>
                  </a:ext>
                </a:extLst>
              </p:cNvPr>
              <p:cNvSpPr txBox="1"/>
              <p:nvPr/>
            </p:nvSpPr>
            <p:spPr>
              <a:xfrm>
                <a:off x="3101032" y="6000652"/>
                <a:ext cx="24990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𝑙𝑜𝑤𝑒𝑟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618E6F-C289-041D-F55D-3DF70C42E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032" y="6000652"/>
                <a:ext cx="2499017" cy="276999"/>
              </a:xfrm>
              <a:prstGeom prst="rect">
                <a:avLst/>
              </a:prstGeom>
              <a:blipFill>
                <a:blip r:embed="rId6"/>
                <a:stretch>
                  <a:fillRect l="-505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C3133483-850C-E033-BF95-FC1E9315D938}"/>
              </a:ext>
            </a:extLst>
          </p:cNvPr>
          <p:cNvGrpSpPr/>
          <p:nvPr/>
        </p:nvGrpSpPr>
        <p:grpSpPr>
          <a:xfrm>
            <a:off x="5799958" y="1355456"/>
            <a:ext cx="1813356" cy="1227329"/>
            <a:chOff x="4801026" y="1359212"/>
            <a:chExt cx="3663487" cy="260395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D2FE529-FBCF-B013-620E-FFA5E3A58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1026" y="1359212"/>
              <a:ext cx="3645338" cy="2603955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4707C70-9147-FC55-F2F2-1FAD2C47905D}"/>
                </a:ext>
              </a:extLst>
            </p:cNvPr>
            <p:cNvSpPr/>
            <p:nvPr/>
          </p:nvSpPr>
          <p:spPr>
            <a:xfrm>
              <a:off x="4927053" y="3394356"/>
              <a:ext cx="3537460" cy="568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39E8421-9651-E99A-08DA-4477B406D765}"/>
              </a:ext>
            </a:extLst>
          </p:cNvPr>
          <p:cNvCxnSpPr>
            <a:cxnSpLocks/>
          </p:cNvCxnSpPr>
          <p:nvPr/>
        </p:nvCxnSpPr>
        <p:spPr>
          <a:xfrm flipH="1">
            <a:off x="6343570" y="1100958"/>
            <a:ext cx="1424838" cy="28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B6F13FF-ED2F-BC38-2824-B2C7A4205947}"/>
                  </a:ext>
                </a:extLst>
              </p:cNvPr>
              <p:cNvSpPr txBox="1"/>
              <p:nvPr/>
            </p:nvSpPr>
            <p:spPr>
              <a:xfrm>
                <a:off x="7768408" y="872157"/>
                <a:ext cx="4681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+)</m:t>
                      </m:r>
                    </m:oMath>
                  </m:oMathPara>
                </a14:m>
                <a:endParaRPr lang="en-US" dirty="0">
                  <a:latin typeface="Avenir Next Condensed" panose="020B0506020202020204" pitchFamily="34" charset="0"/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B6F13FF-ED2F-BC38-2824-B2C7A420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408" y="872157"/>
                <a:ext cx="468165" cy="369332"/>
              </a:xfrm>
              <a:prstGeom prst="rect">
                <a:avLst/>
              </a:prstGeom>
              <a:blipFill>
                <a:blip r:embed="rId8"/>
                <a:stretch>
                  <a:fillRect l="-2632" r="-7894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432658C6-C701-25ED-6474-F54AA416B4FF}"/>
              </a:ext>
            </a:extLst>
          </p:cNvPr>
          <p:cNvGrpSpPr/>
          <p:nvPr/>
        </p:nvGrpSpPr>
        <p:grpSpPr>
          <a:xfrm>
            <a:off x="5508276" y="3019095"/>
            <a:ext cx="2068737" cy="1250226"/>
            <a:chOff x="4983616" y="3064065"/>
            <a:chExt cx="2068737" cy="125022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26252DF-C6E6-ED8F-C906-3D65FFEACB65}"/>
                </a:ext>
              </a:extLst>
            </p:cNvPr>
            <p:cNvGrpSpPr/>
            <p:nvPr/>
          </p:nvGrpSpPr>
          <p:grpSpPr>
            <a:xfrm>
              <a:off x="5247980" y="3086962"/>
              <a:ext cx="1804373" cy="1227329"/>
              <a:chOff x="6920229" y="2193478"/>
              <a:chExt cx="1804373" cy="1227329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CD636B49-56FA-C6DA-D44E-6FB433BBF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20229" y="2193478"/>
                <a:ext cx="1804373" cy="1227329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EF62F78F-943C-0C4C-6941-CC7E54126B1D}"/>
                      </a:ext>
                    </a:extLst>
                  </p14:cNvPr>
                  <p14:cNvContentPartPr/>
                  <p14:nvPr/>
                </p14:nvContentPartPr>
                <p14:xfrm>
                  <a:off x="7153680" y="3149485"/>
                  <a:ext cx="1003320" cy="124560"/>
                </p14:xfrm>
              </p:contentPart>
            </mc:Choice>
            <mc:Fallback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EF62F78F-943C-0C4C-6941-CC7E54126B1D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144680" y="3140845"/>
                    <a:ext cx="102096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E4C14D1-5F95-7060-8F57-B1170F927DF7}"/>
                </a:ext>
              </a:extLst>
            </p:cNvPr>
            <p:cNvSpPr/>
            <p:nvPr/>
          </p:nvSpPr>
          <p:spPr>
            <a:xfrm>
              <a:off x="4983616" y="3064065"/>
              <a:ext cx="2068737" cy="4365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Circular Arrow 64">
            <a:extLst>
              <a:ext uri="{FF2B5EF4-FFF2-40B4-BE49-F238E27FC236}">
                <a16:creationId xmlns:a16="http://schemas.microsoft.com/office/drawing/2014/main" id="{A6B92909-2377-2994-D640-66ECEE64FB83}"/>
              </a:ext>
            </a:extLst>
          </p:cNvPr>
          <p:cNvSpPr/>
          <p:nvPr/>
        </p:nvSpPr>
        <p:spPr>
          <a:xfrm rot="17468778">
            <a:off x="213788" y="3636791"/>
            <a:ext cx="995726" cy="1043354"/>
          </a:xfrm>
          <a:prstGeom prst="circularArrow">
            <a:avLst>
              <a:gd name="adj1" fmla="val 5354"/>
              <a:gd name="adj2" fmla="val 1142319"/>
              <a:gd name="adj3" fmla="val 8283428"/>
              <a:gd name="adj4" fmla="val 10501128"/>
              <a:gd name="adj5" fmla="val 870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Condensed" panose="020B0506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94B7013-8D34-1933-44B8-9365DB88A7EA}"/>
              </a:ext>
            </a:extLst>
          </p:cNvPr>
          <p:cNvSpPr txBox="1"/>
          <p:nvPr/>
        </p:nvSpPr>
        <p:spPr>
          <a:xfrm>
            <a:off x="404110" y="3956184"/>
            <a:ext cx="78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Trials</a:t>
            </a:r>
          </a:p>
        </p:txBody>
      </p:sp>
    </p:spTree>
    <p:extLst>
      <p:ext uri="{BB962C8B-B14F-4D97-AF65-F5344CB8AC3E}">
        <p14:creationId xmlns:p14="http://schemas.microsoft.com/office/powerpoint/2010/main" val="476056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777AC5-B33F-E919-31B5-26F89A9D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744" y="2712998"/>
            <a:ext cx="2482837" cy="1555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CAD909-9469-E25E-E98F-E1484C8485D7}"/>
              </a:ext>
            </a:extLst>
          </p:cNvPr>
          <p:cNvSpPr txBox="1"/>
          <p:nvPr/>
        </p:nvSpPr>
        <p:spPr>
          <a:xfrm>
            <a:off x="6967140" y="2385000"/>
            <a:ext cx="1713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Go-</a:t>
            </a:r>
            <a:r>
              <a:rPr lang="en-US" sz="1400" dirty="0" err="1"/>
              <a:t>NoGo</a:t>
            </a:r>
            <a:r>
              <a:rPr lang="en-US" sz="1400" dirty="0"/>
              <a:t> Task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6277EF-70AD-57B5-483C-0CF281FEE859}"/>
              </a:ext>
            </a:extLst>
          </p:cNvPr>
          <p:cNvCxnSpPr/>
          <p:nvPr/>
        </p:nvCxnSpPr>
        <p:spPr>
          <a:xfrm>
            <a:off x="3535570" y="773266"/>
            <a:ext cx="1888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0D235D-61EC-E3B0-2092-B9DCAA0CBAFB}"/>
              </a:ext>
            </a:extLst>
          </p:cNvPr>
          <p:cNvCxnSpPr/>
          <p:nvPr/>
        </p:nvCxnSpPr>
        <p:spPr>
          <a:xfrm>
            <a:off x="3535570" y="1753298"/>
            <a:ext cx="1888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C0492-DFD4-D38A-93E6-294AE1526734}"/>
              </a:ext>
            </a:extLst>
          </p:cNvPr>
          <p:cNvCxnSpPr>
            <a:cxnSpLocks/>
          </p:cNvCxnSpPr>
          <p:nvPr/>
        </p:nvCxnSpPr>
        <p:spPr>
          <a:xfrm flipV="1">
            <a:off x="3541132" y="773266"/>
            <a:ext cx="0" cy="980032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56EE28-38E0-B779-6698-5AE8F29CAAC9}"/>
              </a:ext>
            </a:extLst>
          </p:cNvPr>
          <p:cNvCxnSpPr/>
          <p:nvPr/>
        </p:nvCxnSpPr>
        <p:spPr>
          <a:xfrm flipV="1">
            <a:off x="3535570" y="913469"/>
            <a:ext cx="881028" cy="38711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B30CD1-1E5F-7D5B-12AC-B5529715FEEA}"/>
              </a:ext>
            </a:extLst>
          </p:cNvPr>
          <p:cNvCxnSpPr/>
          <p:nvPr/>
        </p:nvCxnSpPr>
        <p:spPr>
          <a:xfrm>
            <a:off x="3551098" y="5189313"/>
            <a:ext cx="1888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507678-A790-1142-1C25-0FB301AC6389}"/>
              </a:ext>
            </a:extLst>
          </p:cNvPr>
          <p:cNvCxnSpPr/>
          <p:nvPr/>
        </p:nvCxnSpPr>
        <p:spPr>
          <a:xfrm>
            <a:off x="3551098" y="6169345"/>
            <a:ext cx="1888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5DFBAF-0E30-68AF-07D7-BF5C4B7CD6E8}"/>
              </a:ext>
            </a:extLst>
          </p:cNvPr>
          <p:cNvCxnSpPr>
            <a:cxnSpLocks/>
          </p:cNvCxnSpPr>
          <p:nvPr/>
        </p:nvCxnSpPr>
        <p:spPr>
          <a:xfrm flipV="1">
            <a:off x="3556660" y="5189313"/>
            <a:ext cx="0" cy="980032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872028-E7E3-5D15-B56C-E3EC36358FB4}"/>
              </a:ext>
            </a:extLst>
          </p:cNvPr>
          <p:cNvCxnSpPr>
            <a:cxnSpLocks/>
          </p:cNvCxnSpPr>
          <p:nvPr/>
        </p:nvCxnSpPr>
        <p:spPr>
          <a:xfrm>
            <a:off x="3551098" y="5620225"/>
            <a:ext cx="881028" cy="25915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0619F0-F339-2E92-4CB3-6F9CA17FEA64}"/>
              </a:ext>
            </a:extLst>
          </p:cNvPr>
          <p:cNvSpPr txBox="1"/>
          <p:nvPr/>
        </p:nvSpPr>
        <p:spPr>
          <a:xfrm>
            <a:off x="3751935" y="865363"/>
            <a:ext cx="487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6A0C6F-D04F-A72F-6CD7-7D05E46C7B1D}"/>
              </a:ext>
            </a:extLst>
          </p:cNvPr>
          <p:cNvSpPr txBox="1"/>
          <p:nvPr/>
        </p:nvSpPr>
        <p:spPr>
          <a:xfrm>
            <a:off x="3747995" y="5442023"/>
            <a:ext cx="487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 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24EC27-776C-910E-9F44-D7C01742D6E6}"/>
              </a:ext>
            </a:extLst>
          </p:cNvPr>
          <p:cNvSpPr txBox="1"/>
          <p:nvPr/>
        </p:nvSpPr>
        <p:spPr>
          <a:xfrm>
            <a:off x="3929208" y="397585"/>
            <a:ext cx="102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‘Go’ Trials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203EF4-BC98-AF60-A439-5A7FB4D9114B}"/>
              </a:ext>
            </a:extLst>
          </p:cNvPr>
          <p:cNvSpPr txBox="1"/>
          <p:nvPr/>
        </p:nvSpPr>
        <p:spPr>
          <a:xfrm>
            <a:off x="3890538" y="4819981"/>
            <a:ext cx="121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‘</a:t>
            </a:r>
            <a:r>
              <a:rPr lang="en-US" dirty="0" err="1">
                <a:latin typeface="Avenir Next Condensed" panose="020B0506020202020204" pitchFamily="34" charset="0"/>
              </a:rPr>
              <a:t>NoGo</a:t>
            </a:r>
            <a:r>
              <a:rPr lang="en-US" dirty="0">
                <a:latin typeface="Avenir Next Condensed" panose="020B0506020202020204" pitchFamily="34" charset="0"/>
              </a:rPr>
              <a:t>’ Trials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F1005F-6FE4-D918-654F-D1B2012C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2724150"/>
            <a:ext cx="1625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94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Experimental Paradigms: A broader look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7C14A6-4223-9596-720D-A08AD6EF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471" y="4389603"/>
            <a:ext cx="1935324" cy="238847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D8E1C9-0D09-1E45-98FF-92D5A06C10B8}"/>
              </a:ext>
            </a:extLst>
          </p:cNvPr>
          <p:cNvCxnSpPr/>
          <p:nvPr/>
        </p:nvCxnSpPr>
        <p:spPr>
          <a:xfrm flipV="1">
            <a:off x="5843188" y="4075268"/>
            <a:ext cx="0" cy="2627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B2E91C-74CA-89E6-6C40-19E15F7B6127}"/>
              </a:ext>
            </a:extLst>
          </p:cNvPr>
          <p:cNvCxnSpPr>
            <a:cxnSpLocks/>
          </p:cNvCxnSpPr>
          <p:nvPr/>
        </p:nvCxnSpPr>
        <p:spPr>
          <a:xfrm>
            <a:off x="5843188" y="4088716"/>
            <a:ext cx="1958118" cy="0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E1CC651-6FF2-9226-CD43-EA54E486FFD5}"/>
              </a:ext>
            </a:extLst>
          </p:cNvPr>
          <p:cNvSpPr txBox="1"/>
          <p:nvPr/>
        </p:nvSpPr>
        <p:spPr>
          <a:xfrm>
            <a:off x="5887204" y="3716522"/>
            <a:ext cx="190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Process Evidence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26B34C-E0D1-3C36-5A11-E722FF2C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95" y="2276769"/>
            <a:ext cx="1311933" cy="10907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B7754F-CC1A-98CE-EF20-CE602B7F0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2" y="2307716"/>
            <a:ext cx="842791" cy="10557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B0040E-62AB-DB00-72D6-BE7ED837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986" y="3432454"/>
            <a:ext cx="1006221" cy="69680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28F59A8-FB95-9BE6-4074-C910153D3039}"/>
              </a:ext>
            </a:extLst>
          </p:cNvPr>
          <p:cNvCxnSpPr>
            <a:cxnSpLocks/>
          </p:cNvCxnSpPr>
          <p:nvPr/>
        </p:nvCxnSpPr>
        <p:spPr>
          <a:xfrm flipV="1">
            <a:off x="4671556" y="2823553"/>
            <a:ext cx="0" cy="1251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A3B887-7DAD-C15C-FEAD-603EC3A03BB4}"/>
              </a:ext>
            </a:extLst>
          </p:cNvPr>
          <p:cNvCxnSpPr>
            <a:cxnSpLocks/>
          </p:cNvCxnSpPr>
          <p:nvPr/>
        </p:nvCxnSpPr>
        <p:spPr>
          <a:xfrm>
            <a:off x="4371319" y="2823553"/>
            <a:ext cx="300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43C0F37-99B6-BF91-7A66-D12DE0E193AD}"/>
              </a:ext>
            </a:extLst>
          </p:cNvPr>
          <p:cNvSpPr txBox="1"/>
          <p:nvPr/>
        </p:nvSpPr>
        <p:spPr>
          <a:xfrm>
            <a:off x="3340555" y="2641043"/>
            <a:ext cx="119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Covariates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CA73F9-56D2-CDF6-80A4-9906ED44749F}"/>
              </a:ext>
            </a:extLst>
          </p:cNvPr>
          <p:cNvCxnSpPr/>
          <p:nvPr/>
        </p:nvCxnSpPr>
        <p:spPr>
          <a:xfrm flipV="1">
            <a:off x="7389778" y="4088716"/>
            <a:ext cx="0" cy="2627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6C0E0B-C375-57D0-7D40-A5C571C090A7}"/>
              </a:ext>
            </a:extLst>
          </p:cNvPr>
          <p:cNvCxnSpPr>
            <a:cxnSpLocks/>
          </p:cNvCxnSpPr>
          <p:nvPr/>
        </p:nvCxnSpPr>
        <p:spPr>
          <a:xfrm flipV="1">
            <a:off x="10520349" y="1833117"/>
            <a:ext cx="0" cy="13970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594CABB-9ABB-EDDB-C7B5-E9B145C5A18C}"/>
              </a:ext>
            </a:extLst>
          </p:cNvPr>
          <p:cNvCxnSpPr>
            <a:cxnSpLocks/>
          </p:cNvCxnSpPr>
          <p:nvPr/>
        </p:nvCxnSpPr>
        <p:spPr>
          <a:xfrm flipV="1">
            <a:off x="5843190" y="2285991"/>
            <a:ext cx="0" cy="1332109"/>
          </a:xfrm>
          <a:prstGeom prst="line">
            <a:avLst/>
          </a:prstGeom>
          <a:ln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C9C0A3-4D11-90C9-38FA-FE8F5619C003}"/>
              </a:ext>
            </a:extLst>
          </p:cNvPr>
          <p:cNvCxnSpPr>
            <a:cxnSpLocks/>
          </p:cNvCxnSpPr>
          <p:nvPr/>
        </p:nvCxnSpPr>
        <p:spPr>
          <a:xfrm flipH="1">
            <a:off x="5843188" y="2285991"/>
            <a:ext cx="139418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5951F2-22DE-F69B-EFA2-D8E122B29394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9930523" y="2335297"/>
            <a:ext cx="0" cy="89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85DDB05-B379-F511-7109-7A2F6E623BA8}"/>
              </a:ext>
            </a:extLst>
          </p:cNvPr>
          <p:cNvSpPr txBox="1"/>
          <p:nvPr/>
        </p:nvSpPr>
        <p:spPr>
          <a:xfrm>
            <a:off x="7457250" y="2012131"/>
            <a:ext cx="247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Update parameters based on feedback (e.g. RL!)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766107-A1F0-F4F4-B9EC-AB28620F252C}"/>
              </a:ext>
            </a:extLst>
          </p:cNvPr>
          <p:cNvCxnSpPr>
            <a:cxnSpLocks/>
          </p:cNvCxnSpPr>
          <p:nvPr/>
        </p:nvCxnSpPr>
        <p:spPr>
          <a:xfrm flipH="1">
            <a:off x="6027926" y="1833117"/>
            <a:ext cx="449242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F80BDA-2BD8-99CB-E50A-A573889CD7FD}"/>
              </a:ext>
            </a:extLst>
          </p:cNvPr>
          <p:cNvCxnSpPr>
            <a:cxnSpLocks/>
          </p:cNvCxnSpPr>
          <p:nvPr/>
        </p:nvCxnSpPr>
        <p:spPr>
          <a:xfrm>
            <a:off x="3021232" y="2822122"/>
            <a:ext cx="300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1AF6BBC-CC14-1376-FDB7-6830411D4B1D}"/>
              </a:ext>
            </a:extLst>
          </p:cNvPr>
          <p:cNvCxnSpPr>
            <a:cxnSpLocks/>
          </p:cNvCxnSpPr>
          <p:nvPr/>
        </p:nvCxnSpPr>
        <p:spPr>
          <a:xfrm flipH="1" flipV="1">
            <a:off x="1739533" y="1796389"/>
            <a:ext cx="2083487" cy="157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4DA06D-7206-A06E-E0A6-B3731CF52724}"/>
              </a:ext>
            </a:extLst>
          </p:cNvPr>
          <p:cNvCxnSpPr>
            <a:cxnSpLocks/>
          </p:cNvCxnSpPr>
          <p:nvPr/>
        </p:nvCxnSpPr>
        <p:spPr>
          <a:xfrm flipV="1">
            <a:off x="1749880" y="1796389"/>
            <a:ext cx="0" cy="3429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5035300-F1DB-B3D4-9B8B-AA26C3671F8E}"/>
              </a:ext>
            </a:extLst>
          </p:cNvPr>
          <p:cNvSpPr txBox="1"/>
          <p:nvPr/>
        </p:nvSpPr>
        <p:spPr>
          <a:xfrm>
            <a:off x="3693446" y="1361966"/>
            <a:ext cx="2221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Condensed" panose="020B0506020202020204" pitchFamily="34" charset="0"/>
              </a:rPr>
              <a:t>Latent Process affecting trial-by-trial parameterization</a:t>
            </a:r>
          </a:p>
        </p:txBody>
      </p:sp>
      <p:sp>
        <p:nvSpPr>
          <p:cNvPr id="44" name="Circular Arrow 43">
            <a:extLst>
              <a:ext uri="{FF2B5EF4-FFF2-40B4-BE49-F238E27FC236}">
                <a16:creationId xmlns:a16="http://schemas.microsoft.com/office/drawing/2014/main" id="{325640FA-EEF4-B0C9-B75D-B38156592C0C}"/>
              </a:ext>
            </a:extLst>
          </p:cNvPr>
          <p:cNvSpPr/>
          <p:nvPr/>
        </p:nvSpPr>
        <p:spPr>
          <a:xfrm rot="17468778">
            <a:off x="7053456" y="2672128"/>
            <a:ext cx="995726" cy="1043354"/>
          </a:xfrm>
          <a:prstGeom prst="circularArrow">
            <a:avLst>
              <a:gd name="adj1" fmla="val 5354"/>
              <a:gd name="adj2" fmla="val 1142319"/>
              <a:gd name="adj3" fmla="val 8283428"/>
              <a:gd name="adj4" fmla="val 10501128"/>
              <a:gd name="adj5" fmla="val 870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Condensed" panose="020B0506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F7D5F1-C89F-B46C-F62B-C949FF3FBC97}"/>
              </a:ext>
            </a:extLst>
          </p:cNvPr>
          <p:cNvSpPr txBox="1"/>
          <p:nvPr/>
        </p:nvSpPr>
        <p:spPr>
          <a:xfrm>
            <a:off x="7243778" y="2991521"/>
            <a:ext cx="78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Trials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A0E4AA-28D4-1F1A-9575-67A1EBD8B0CA}"/>
              </a:ext>
            </a:extLst>
          </p:cNvPr>
          <p:cNvCxnSpPr>
            <a:cxnSpLocks/>
          </p:cNvCxnSpPr>
          <p:nvPr/>
        </p:nvCxnSpPr>
        <p:spPr>
          <a:xfrm>
            <a:off x="4660058" y="4081992"/>
            <a:ext cx="892380" cy="3862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C5BF79-8C06-84A7-EE55-83E68ADD662F}"/>
              </a:ext>
            </a:extLst>
          </p:cNvPr>
          <p:cNvSpPr txBox="1"/>
          <p:nvPr/>
        </p:nvSpPr>
        <p:spPr>
          <a:xfrm>
            <a:off x="8274137" y="5435145"/>
            <a:ext cx="256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Assumed Generative Model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E045C6-7504-8309-7800-78B976DCA766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9697718" y="2335297"/>
            <a:ext cx="2328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9FBE9F6-C864-FE15-1FB7-3E893C152CCA}"/>
              </a:ext>
            </a:extLst>
          </p:cNvPr>
          <p:cNvSpPr txBox="1"/>
          <p:nvPr/>
        </p:nvSpPr>
        <p:spPr>
          <a:xfrm>
            <a:off x="6907715" y="5665797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Conditions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AB5257-0239-75B4-4944-4C326AA51008}"/>
              </a:ext>
            </a:extLst>
          </p:cNvPr>
          <p:cNvSpPr txBox="1"/>
          <p:nvPr/>
        </p:nvSpPr>
        <p:spPr>
          <a:xfrm rot="20928416">
            <a:off x="3606431" y="6295432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Subjects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B3508D9-61D5-3A60-81BB-8722ADCCB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359" y="5774764"/>
            <a:ext cx="558800" cy="635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4D13D2-B3CE-66C7-B5D7-611E84D47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409" y="5652510"/>
            <a:ext cx="558800" cy="635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DF8B021-7564-6DCB-96FA-5CE73AF05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987" y="5513218"/>
            <a:ext cx="558800" cy="635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726AF4-6397-A7F5-B251-60D1A24B6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479" y="6017543"/>
            <a:ext cx="558800" cy="635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E05CAAA-5A28-06CE-D936-59D7E388C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200" y="5897018"/>
            <a:ext cx="558800" cy="635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E1D15DC-47FD-988F-B4B0-E811FBE27460}"/>
              </a:ext>
            </a:extLst>
          </p:cNvPr>
          <p:cNvSpPr txBox="1"/>
          <p:nvPr/>
        </p:nvSpPr>
        <p:spPr>
          <a:xfrm>
            <a:off x="3727200" y="5193773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Stimulus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3B09CCB-80F2-BA19-9F17-0E0DE007E983}"/>
              </a:ext>
            </a:extLst>
          </p:cNvPr>
          <p:cNvSpPr/>
          <p:nvPr/>
        </p:nvSpPr>
        <p:spPr>
          <a:xfrm>
            <a:off x="6540282" y="5059065"/>
            <a:ext cx="297070" cy="1566587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2876D32-3F1A-514D-AD16-E587D76B7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798" y="3361341"/>
            <a:ext cx="2912813" cy="208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66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 Condensed Ultra Lig" panose="020B0206020202020204" pitchFamily="34" charset="77"/>
              </a:rPr>
              <a:t>(H)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 Condensed Ultra Lig" panose="020B0206020202020204" pitchFamily="34" charset="77"/>
              </a:rPr>
              <a:t>ierarchical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 Condensed Ultra Lig" panose="020B0206020202020204" pitchFamily="34" charset="77"/>
              </a:rPr>
              <a:t> (D)rift (D)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 Condensed Ultra Lig" panose="020B0206020202020204" pitchFamily="34" charset="77"/>
              </a:rPr>
              <a:t>iffusion</a:t>
            </a:r>
            <a:r>
              <a:rPr lang="en-US" dirty="0">
                <a:latin typeface="Avenir Next Condensed Ultra Lig" panose="020B0206020202020204" pitchFamily="34" charset="77"/>
              </a:rPr>
              <a:t> (M)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odeling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venir Next Condensed Ultra Lig" panose="020B0206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027B3-FF6E-09D0-73EC-A8C9E75B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458" y="219848"/>
            <a:ext cx="1887007" cy="1347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66B37C-423A-75C8-39ED-2D579741A7EF}"/>
                  </a:ext>
                </a:extLst>
              </p:cNvPr>
              <p:cNvSpPr txBox="1"/>
              <p:nvPr/>
            </p:nvSpPr>
            <p:spPr>
              <a:xfrm>
                <a:off x="3962963" y="4750210"/>
                <a:ext cx="3342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66B37C-423A-75C8-39ED-2D579741A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963" y="4750210"/>
                <a:ext cx="3342640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BBCC6F-FF47-B930-D2A8-FDB3467F780B}"/>
              </a:ext>
            </a:extLst>
          </p:cNvPr>
          <p:cNvCxnSpPr/>
          <p:nvPr/>
        </p:nvCxnSpPr>
        <p:spPr>
          <a:xfrm>
            <a:off x="7097323" y="5039166"/>
            <a:ext cx="843280" cy="0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3D9E555-D363-D25C-D2E9-29103D52D7EE}"/>
              </a:ext>
            </a:extLst>
          </p:cNvPr>
          <p:cNvSpPr txBox="1"/>
          <p:nvPr/>
        </p:nvSpPr>
        <p:spPr>
          <a:xfrm>
            <a:off x="7869483" y="4716000"/>
            <a:ext cx="279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 Condensed Ultra Lig" panose="020B0206020202020204" pitchFamily="34" charset="77"/>
              </a:rPr>
              <a:t>We only care about proportionality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AB107E-FD83-7A12-19EE-C45B877ABD2B}"/>
              </a:ext>
            </a:extLst>
          </p:cNvPr>
          <p:cNvSpPr txBox="1"/>
          <p:nvPr/>
        </p:nvSpPr>
        <p:spPr>
          <a:xfrm>
            <a:off x="1240083" y="4791385"/>
            <a:ext cx="252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venir Next Condensed Ultra Lig" panose="020B0206020202020204" pitchFamily="34" charset="77"/>
              </a:rPr>
              <a:t>Posterior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BB67FF-A7C6-6D48-E549-B9A9D680DD97}"/>
              </a:ext>
            </a:extLst>
          </p:cNvPr>
          <p:cNvSpPr txBox="1"/>
          <p:nvPr/>
        </p:nvSpPr>
        <p:spPr>
          <a:xfrm>
            <a:off x="3962963" y="5611827"/>
            <a:ext cx="252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 Condensed Ultra Lig" panose="020B0206020202020204" pitchFamily="34" charset="77"/>
              </a:rPr>
              <a:t>Likelihood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D68F7-3200-052F-0D1A-11BC51D8BEE6}"/>
              </a:ext>
            </a:extLst>
          </p:cNvPr>
          <p:cNvSpPr txBox="1"/>
          <p:nvPr/>
        </p:nvSpPr>
        <p:spPr>
          <a:xfrm>
            <a:off x="5834943" y="5611827"/>
            <a:ext cx="252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venir Next Condensed Ultra Lig" panose="020B0206020202020204" pitchFamily="34" charset="77"/>
              </a:rPr>
              <a:t>Prior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D54EC19-37FE-7F00-C2D0-091343D5F437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487723" y="5158436"/>
            <a:ext cx="609600" cy="45339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4F98D4-C046-431F-7332-AD2CF6345C06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5225343" y="5158436"/>
            <a:ext cx="713740" cy="45339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8B33AF-1CC0-E1BA-199E-74D487AE4CDF}"/>
              </a:ext>
            </a:extLst>
          </p:cNvPr>
          <p:cNvCxnSpPr>
            <a:cxnSpLocks/>
          </p:cNvCxnSpPr>
          <p:nvPr/>
        </p:nvCxnSpPr>
        <p:spPr>
          <a:xfrm flipH="1">
            <a:off x="2949503" y="4976051"/>
            <a:ext cx="139446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524B9F-85C1-2320-8BF4-115872EFAC0F}"/>
              </a:ext>
            </a:extLst>
          </p:cNvPr>
          <p:cNvCxnSpPr/>
          <p:nvPr/>
        </p:nvCxnSpPr>
        <p:spPr>
          <a:xfrm>
            <a:off x="5520794" y="4242228"/>
            <a:ext cx="314149" cy="507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BBF345-2DB1-4FBF-9C27-20CCA2553EA8}"/>
              </a:ext>
            </a:extLst>
          </p:cNvPr>
          <p:cNvCxnSpPr>
            <a:cxnSpLocks/>
          </p:cNvCxnSpPr>
          <p:nvPr/>
        </p:nvCxnSpPr>
        <p:spPr>
          <a:xfrm flipH="1">
            <a:off x="6548331" y="4229086"/>
            <a:ext cx="355952" cy="52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44A373C-565D-F6A9-C0B3-A4871EFD21D9}"/>
              </a:ext>
            </a:extLst>
          </p:cNvPr>
          <p:cNvSpPr txBox="1"/>
          <p:nvPr/>
        </p:nvSpPr>
        <p:spPr>
          <a:xfrm>
            <a:off x="5225343" y="3131290"/>
            <a:ext cx="130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 Condensed Ultra Lig" panose="020B0206020202020204" pitchFamily="34" charset="77"/>
              </a:rPr>
              <a:t>Our 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128179-DCCD-362E-1F12-97526FE4496F}"/>
              </a:ext>
            </a:extLst>
          </p:cNvPr>
          <p:cNvSpPr txBox="1"/>
          <p:nvPr/>
        </p:nvSpPr>
        <p:spPr>
          <a:xfrm>
            <a:off x="4742634" y="3848417"/>
            <a:ext cx="130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Condensed Ultra Lig" panose="020B0206020202020204" pitchFamily="34" charset="77"/>
              </a:rPr>
              <a:t>Our Data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11790C-3FE8-0014-B0F6-1A9035446D07}"/>
              </a:ext>
            </a:extLst>
          </p:cNvPr>
          <p:cNvSpPr txBox="1"/>
          <p:nvPr/>
        </p:nvSpPr>
        <p:spPr>
          <a:xfrm>
            <a:off x="6792523" y="3851831"/>
            <a:ext cx="130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Condensed Ultra Lig" panose="020B0206020202020204" pitchFamily="34" charset="77"/>
              </a:rPr>
              <a:t>Parameters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7FCA30-6B44-5DED-371E-79A43A7FA36D}"/>
              </a:ext>
            </a:extLst>
          </p:cNvPr>
          <p:cNvCxnSpPr>
            <a:cxnSpLocks/>
          </p:cNvCxnSpPr>
          <p:nvPr/>
        </p:nvCxnSpPr>
        <p:spPr>
          <a:xfrm flipH="1">
            <a:off x="5935651" y="3539516"/>
            <a:ext cx="527" cy="1183399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2935348E-B597-8715-B296-73089876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24" y="2101363"/>
            <a:ext cx="1267899" cy="90569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A14E597-52C3-8C3E-56AC-7A1E43DABA37}"/>
              </a:ext>
            </a:extLst>
          </p:cNvPr>
          <p:cNvSpPr txBox="1"/>
          <p:nvPr/>
        </p:nvSpPr>
        <p:spPr>
          <a:xfrm>
            <a:off x="852733" y="2252001"/>
            <a:ext cx="279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 Condensed Ultra Lig" panose="020B0206020202020204" pitchFamily="34" charset="77"/>
              </a:rPr>
              <a:t>Bayesian (Modeling)!</a:t>
            </a:r>
          </a:p>
        </p:txBody>
      </p:sp>
    </p:spTree>
    <p:extLst>
      <p:ext uri="{BB962C8B-B14F-4D97-AF65-F5344CB8AC3E}">
        <p14:creationId xmlns:p14="http://schemas.microsoft.com/office/powerpoint/2010/main" val="2560822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 Condensed Ultra Lig" panose="020B0206020202020204" pitchFamily="34" charset="77"/>
              </a:rPr>
              <a:t>(H)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 Condensed Ultra Lig" panose="020B0206020202020204" pitchFamily="34" charset="77"/>
              </a:rPr>
              <a:t>ierarchical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 Condensed Ultra Lig" panose="020B0206020202020204" pitchFamily="34" charset="77"/>
              </a:rPr>
              <a:t> (D)rift (D)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 Condensed Ultra Lig" panose="020B0206020202020204" pitchFamily="34" charset="77"/>
              </a:rPr>
              <a:t>iffusion</a:t>
            </a:r>
            <a:r>
              <a:rPr lang="en-US" dirty="0">
                <a:latin typeface="Avenir Next Condensed Ultra Lig" panose="020B0206020202020204" pitchFamily="34" charset="77"/>
              </a:rPr>
              <a:t> (M)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odeling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venir Next Condensed Ultra Lig" panose="020B0206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027B3-FF6E-09D0-73EC-A8C9E75B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458" y="219848"/>
            <a:ext cx="1887007" cy="1347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66B37C-423A-75C8-39ED-2D579741A7EF}"/>
                  </a:ext>
                </a:extLst>
              </p:cNvPr>
              <p:cNvSpPr txBox="1"/>
              <p:nvPr/>
            </p:nvSpPr>
            <p:spPr>
              <a:xfrm>
                <a:off x="3962963" y="4750210"/>
                <a:ext cx="3342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66B37C-423A-75C8-39ED-2D579741A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963" y="4750210"/>
                <a:ext cx="3342640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BBCC6F-FF47-B930-D2A8-FDB3467F780B}"/>
              </a:ext>
            </a:extLst>
          </p:cNvPr>
          <p:cNvCxnSpPr/>
          <p:nvPr/>
        </p:nvCxnSpPr>
        <p:spPr>
          <a:xfrm>
            <a:off x="7097323" y="5039166"/>
            <a:ext cx="843280" cy="0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3D9E555-D363-D25C-D2E9-29103D52D7EE}"/>
              </a:ext>
            </a:extLst>
          </p:cNvPr>
          <p:cNvSpPr txBox="1"/>
          <p:nvPr/>
        </p:nvSpPr>
        <p:spPr>
          <a:xfrm>
            <a:off x="7869483" y="4716000"/>
            <a:ext cx="279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 Condensed Ultra Lig" panose="020B0206020202020204" pitchFamily="34" charset="77"/>
              </a:rPr>
              <a:t>We only care about proportionality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AB107E-FD83-7A12-19EE-C45B877ABD2B}"/>
              </a:ext>
            </a:extLst>
          </p:cNvPr>
          <p:cNvSpPr txBox="1"/>
          <p:nvPr/>
        </p:nvSpPr>
        <p:spPr>
          <a:xfrm>
            <a:off x="1240083" y="4791385"/>
            <a:ext cx="252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venir Next Condensed Ultra Lig" panose="020B0206020202020204" pitchFamily="34" charset="77"/>
              </a:rPr>
              <a:t>Posterior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BB67FF-A7C6-6D48-E549-B9A9D680DD97}"/>
              </a:ext>
            </a:extLst>
          </p:cNvPr>
          <p:cNvSpPr txBox="1"/>
          <p:nvPr/>
        </p:nvSpPr>
        <p:spPr>
          <a:xfrm>
            <a:off x="3962963" y="5611827"/>
            <a:ext cx="252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 Condensed Ultra Lig" panose="020B0206020202020204" pitchFamily="34" charset="77"/>
              </a:rPr>
              <a:t>Likelihood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D68F7-3200-052F-0D1A-11BC51D8BEE6}"/>
              </a:ext>
            </a:extLst>
          </p:cNvPr>
          <p:cNvSpPr txBox="1"/>
          <p:nvPr/>
        </p:nvSpPr>
        <p:spPr>
          <a:xfrm>
            <a:off x="5834943" y="5611827"/>
            <a:ext cx="252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venir Next Condensed Ultra Lig" panose="020B0206020202020204" pitchFamily="34" charset="77"/>
              </a:rPr>
              <a:t>Prior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D54EC19-37FE-7F00-C2D0-091343D5F437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487723" y="5158436"/>
            <a:ext cx="609600" cy="45339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4F98D4-C046-431F-7332-AD2CF6345C06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5225343" y="5158436"/>
            <a:ext cx="713740" cy="45339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8B33AF-1CC0-E1BA-199E-74D487AE4CDF}"/>
              </a:ext>
            </a:extLst>
          </p:cNvPr>
          <p:cNvCxnSpPr>
            <a:cxnSpLocks/>
          </p:cNvCxnSpPr>
          <p:nvPr/>
        </p:nvCxnSpPr>
        <p:spPr>
          <a:xfrm flipH="1">
            <a:off x="2949503" y="4976051"/>
            <a:ext cx="139446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524B9F-85C1-2320-8BF4-115872EFAC0F}"/>
              </a:ext>
            </a:extLst>
          </p:cNvPr>
          <p:cNvCxnSpPr/>
          <p:nvPr/>
        </p:nvCxnSpPr>
        <p:spPr>
          <a:xfrm>
            <a:off x="5520794" y="4242228"/>
            <a:ext cx="314149" cy="507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BBF345-2DB1-4FBF-9C27-20CCA2553EA8}"/>
              </a:ext>
            </a:extLst>
          </p:cNvPr>
          <p:cNvCxnSpPr>
            <a:cxnSpLocks/>
          </p:cNvCxnSpPr>
          <p:nvPr/>
        </p:nvCxnSpPr>
        <p:spPr>
          <a:xfrm flipH="1">
            <a:off x="6548331" y="4229086"/>
            <a:ext cx="355952" cy="52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44A373C-565D-F6A9-C0B3-A4871EFD21D9}"/>
              </a:ext>
            </a:extLst>
          </p:cNvPr>
          <p:cNvSpPr txBox="1"/>
          <p:nvPr/>
        </p:nvSpPr>
        <p:spPr>
          <a:xfrm>
            <a:off x="5225343" y="3131290"/>
            <a:ext cx="130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 Condensed Ultra Lig" panose="020B0206020202020204" pitchFamily="34" charset="77"/>
              </a:rPr>
              <a:t>Our 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128179-DCCD-362E-1F12-97526FE4496F}"/>
              </a:ext>
            </a:extLst>
          </p:cNvPr>
          <p:cNvSpPr txBox="1"/>
          <p:nvPr/>
        </p:nvSpPr>
        <p:spPr>
          <a:xfrm>
            <a:off x="4742634" y="3848417"/>
            <a:ext cx="130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Condensed Ultra Lig" panose="020B0206020202020204" pitchFamily="34" charset="77"/>
              </a:rPr>
              <a:t>Our Data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11790C-3FE8-0014-B0F6-1A9035446D07}"/>
              </a:ext>
            </a:extLst>
          </p:cNvPr>
          <p:cNvSpPr txBox="1"/>
          <p:nvPr/>
        </p:nvSpPr>
        <p:spPr>
          <a:xfrm>
            <a:off x="6792523" y="3851831"/>
            <a:ext cx="130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Condensed Ultra Lig" panose="020B0206020202020204" pitchFamily="34" charset="77"/>
              </a:rPr>
              <a:t>Parameters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7FCA30-6B44-5DED-371E-79A43A7FA36D}"/>
              </a:ext>
            </a:extLst>
          </p:cNvPr>
          <p:cNvCxnSpPr>
            <a:cxnSpLocks/>
          </p:cNvCxnSpPr>
          <p:nvPr/>
        </p:nvCxnSpPr>
        <p:spPr>
          <a:xfrm flipH="1">
            <a:off x="5935651" y="3539516"/>
            <a:ext cx="527" cy="1183399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2935348E-B597-8715-B296-73089876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24" y="2101363"/>
            <a:ext cx="1267899" cy="9056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1B219B-B029-CEF0-35B9-8D64036C8F3F}"/>
                  </a:ext>
                </a:extLst>
              </p:cNvPr>
              <p:cNvSpPr txBox="1"/>
              <p:nvPr/>
            </p:nvSpPr>
            <p:spPr>
              <a:xfrm>
                <a:off x="7442641" y="2271540"/>
                <a:ext cx="4249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venir Next Condensed" panose="020B0506020202020204" pitchFamily="34" charset="0"/>
                  </a:rPr>
                  <a:t>(parameters of our model) </a:t>
                </a:r>
                <a:r>
                  <a:rPr lang="en-US" dirty="0">
                    <a:latin typeface="Avenir Next Condensed" panose="020B0506020202020204" pitchFamily="34" charset="0"/>
                    <a:sym typeface="Wingdings" pitchFamily="2" charset="2"/>
                  </a:rPr>
                  <a:t>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𝑛𝑑𝑡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}</m:t>
                    </m:r>
                  </m:oMath>
                </a14:m>
                <a:endParaRPr lang="en-US" dirty="0">
                  <a:latin typeface="Avenir Next Condensed" panose="020B0506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Avenir Next Condensed" panose="020B0506020202020204" pitchFamily="34" charset="0"/>
                  </a:rPr>
                  <a:t> (data)                                       –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𝑟𝑡𝑠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𝑐h𝑜𝑖𝑐𝑒𝑠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Avenir Next Condensed" panose="020B050602020202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1B219B-B029-CEF0-35B9-8D64036C8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641" y="2271540"/>
                <a:ext cx="4249263" cy="646331"/>
              </a:xfrm>
              <a:prstGeom prst="rect">
                <a:avLst/>
              </a:prstGeom>
              <a:blipFill>
                <a:blip r:embed="rId4"/>
                <a:stretch>
                  <a:fillRect t="-588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687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 Condensed Ultra Lig" panose="020B0206020202020204" pitchFamily="34" charset="77"/>
              </a:rPr>
              <a:t>(H)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 Condensed Ultra Lig" panose="020B0206020202020204" pitchFamily="34" charset="77"/>
              </a:rPr>
              <a:t>ierarchical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 Condensed Ultra Lig" panose="020B0206020202020204" pitchFamily="34" charset="77"/>
              </a:rPr>
              <a:t> (D)rift (D)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 Condensed Ultra Lig" panose="020B0206020202020204" pitchFamily="34" charset="77"/>
              </a:rPr>
              <a:t>iffusion</a:t>
            </a:r>
            <a:r>
              <a:rPr lang="en-US" dirty="0">
                <a:latin typeface="Avenir Next Condensed Ultra Lig" panose="020B0206020202020204" pitchFamily="34" charset="77"/>
              </a:rPr>
              <a:t> (M)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odeling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venir Next Condensed Ultra Lig" panose="020B0206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027B3-FF6E-09D0-73EC-A8C9E75B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458" y="219848"/>
            <a:ext cx="1887007" cy="1347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66B37C-423A-75C8-39ED-2D579741A7EF}"/>
                  </a:ext>
                </a:extLst>
              </p:cNvPr>
              <p:cNvSpPr txBox="1"/>
              <p:nvPr/>
            </p:nvSpPr>
            <p:spPr>
              <a:xfrm>
                <a:off x="3962963" y="4750210"/>
                <a:ext cx="3342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66B37C-423A-75C8-39ED-2D579741A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963" y="4750210"/>
                <a:ext cx="3342640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BBCC6F-FF47-B930-D2A8-FDB3467F780B}"/>
              </a:ext>
            </a:extLst>
          </p:cNvPr>
          <p:cNvCxnSpPr/>
          <p:nvPr/>
        </p:nvCxnSpPr>
        <p:spPr>
          <a:xfrm>
            <a:off x="7097323" y="5039166"/>
            <a:ext cx="843280" cy="0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3D9E555-D363-D25C-D2E9-29103D52D7EE}"/>
              </a:ext>
            </a:extLst>
          </p:cNvPr>
          <p:cNvSpPr txBox="1"/>
          <p:nvPr/>
        </p:nvSpPr>
        <p:spPr>
          <a:xfrm>
            <a:off x="7869483" y="4716000"/>
            <a:ext cx="279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 Condensed Ultra Lig" panose="020B0206020202020204" pitchFamily="34" charset="77"/>
              </a:rPr>
              <a:t>We only care about proportionality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AB107E-FD83-7A12-19EE-C45B877ABD2B}"/>
              </a:ext>
            </a:extLst>
          </p:cNvPr>
          <p:cNvSpPr txBox="1"/>
          <p:nvPr/>
        </p:nvSpPr>
        <p:spPr>
          <a:xfrm>
            <a:off x="1240083" y="4791385"/>
            <a:ext cx="252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venir Next Condensed Ultra Lig" panose="020B0206020202020204" pitchFamily="34" charset="77"/>
              </a:rPr>
              <a:t>Posterior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BB67FF-A7C6-6D48-E549-B9A9D680DD97}"/>
              </a:ext>
            </a:extLst>
          </p:cNvPr>
          <p:cNvSpPr txBox="1"/>
          <p:nvPr/>
        </p:nvSpPr>
        <p:spPr>
          <a:xfrm>
            <a:off x="3962963" y="5611827"/>
            <a:ext cx="252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 Condensed Ultra Lig" panose="020B0206020202020204" pitchFamily="34" charset="77"/>
              </a:rPr>
              <a:t>Likelihood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D68F7-3200-052F-0D1A-11BC51D8BEE6}"/>
              </a:ext>
            </a:extLst>
          </p:cNvPr>
          <p:cNvSpPr txBox="1"/>
          <p:nvPr/>
        </p:nvSpPr>
        <p:spPr>
          <a:xfrm>
            <a:off x="5834943" y="5611827"/>
            <a:ext cx="252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venir Next Condensed Ultra Lig" panose="020B0206020202020204" pitchFamily="34" charset="77"/>
              </a:rPr>
              <a:t>Prior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D54EC19-37FE-7F00-C2D0-091343D5F437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487723" y="5158436"/>
            <a:ext cx="609600" cy="45339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4F98D4-C046-431F-7332-AD2CF6345C06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5225343" y="5158436"/>
            <a:ext cx="713740" cy="45339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8B33AF-1CC0-E1BA-199E-74D487AE4CDF}"/>
              </a:ext>
            </a:extLst>
          </p:cNvPr>
          <p:cNvCxnSpPr>
            <a:cxnSpLocks/>
          </p:cNvCxnSpPr>
          <p:nvPr/>
        </p:nvCxnSpPr>
        <p:spPr>
          <a:xfrm flipH="1">
            <a:off x="2949503" y="4976051"/>
            <a:ext cx="139446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524B9F-85C1-2320-8BF4-115872EFAC0F}"/>
              </a:ext>
            </a:extLst>
          </p:cNvPr>
          <p:cNvCxnSpPr/>
          <p:nvPr/>
        </p:nvCxnSpPr>
        <p:spPr>
          <a:xfrm>
            <a:off x="5520794" y="4242228"/>
            <a:ext cx="314149" cy="507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BBF345-2DB1-4FBF-9C27-20CCA2553EA8}"/>
              </a:ext>
            </a:extLst>
          </p:cNvPr>
          <p:cNvCxnSpPr>
            <a:cxnSpLocks/>
          </p:cNvCxnSpPr>
          <p:nvPr/>
        </p:nvCxnSpPr>
        <p:spPr>
          <a:xfrm flipH="1">
            <a:off x="6548331" y="4229086"/>
            <a:ext cx="355952" cy="52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44A373C-565D-F6A9-C0B3-A4871EFD21D9}"/>
              </a:ext>
            </a:extLst>
          </p:cNvPr>
          <p:cNvSpPr txBox="1"/>
          <p:nvPr/>
        </p:nvSpPr>
        <p:spPr>
          <a:xfrm>
            <a:off x="5225343" y="3131290"/>
            <a:ext cx="130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 Condensed Ultra Lig" panose="020B0206020202020204" pitchFamily="34" charset="77"/>
              </a:rPr>
              <a:t>Our 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128179-DCCD-362E-1F12-97526FE4496F}"/>
              </a:ext>
            </a:extLst>
          </p:cNvPr>
          <p:cNvSpPr txBox="1"/>
          <p:nvPr/>
        </p:nvSpPr>
        <p:spPr>
          <a:xfrm>
            <a:off x="4742634" y="3848417"/>
            <a:ext cx="130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Condensed Ultra Lig" panose="020B0206020202020204" pitchFamily="34" charset="77"/>
              </a:rPr>
              <a:t>Our Data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11790C-3FE8-0014-B0F6-1A9035446D07}"/>
              </a:ext>
            </a:extLst>
          </p:cNvPr>
          <p:cNvSpPr txBox="1"/>
          <p:nvPr/>
        </p:nvSpPr>
        <p:spPr>
          <a:xfrm>
            <a:off x="6792523" y="3851831"/>
            <a:ext cx="130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Condensed Ultra Lig" panose="020B0206020202020204" pitchFamily="34" charset="77"/>
              </a:rPr>
              <a:t>Parameters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7FCA30-6B44-5DED-371E-79A43A7FA36D}"/>
              </a:ext>
            </a:extLst>
          </p:cNvPr>
          <p:cNvCxnSpPr>
            <a:cxnSpLocks/>
          </p:cNvCxnSpPr>
          <p:nvPr/>
        </p:nvCxnSpPr>
        <p:spPr>
          <a:xfrm flipH="1">
            <a:off x="5935651" y="3539516"/>
            <a:ext cx="527" cy="1183399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2935348E-B597-8715-B296-73089876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24" y="2101363"/>
            <a:ext cx="1267899" cy="9056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DA6A153-7D24-7936-80A0-702D81DFE0F6}"/>
                  </a:ext>
                </a:extLst>
              </p:cNvPr>
              <p:cNvSpPr txBox="1"/>
              <p:nvPr/>
            </p:nvSpPr>
            <p:spPr>
              <a:xfrm>
                <a:off x="7442641" y="2292383"/>
                <a:ext cx="4249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venir Next Condensed" panose="020B0506020202020204" pitchFamily="34" charset="0"/>
                  </a:rPr>
                  <a:t>(parameters of our model) </a:t>
                </a:r>
                <a:r>
                  <a:rPr lang="en-US" dirty="0">
                    <a:latin typeface="Avenir Next Condensed" panose="020B0506020202020204" pitchFamily="34" charset="0"/>
                    <a:sym typeface="Wingdings" pitchFamily="2" charset="2"/>
                  </a:rPr>
                  <a:t>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𝑛𝑑𝑡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}</m:t>
                    </m:r>
                  </m:oMath>
                </a14:m>
                <a:endParaRPr lang="en-US" dirty="0">
                  <a:latin typeface="Avenir Next Condensed" panose="020B0506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Avenir Next Condensed" panose="020B0506020202020204" pitchFamily="34" charset="0"/>
                  </a:rPr>
                  <a:t> (data)                                       –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𝑟𝑡𝑠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𝑐h𝑜𝑖𝑐𝑒𝑠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Avenir Next Condensed" panose="020B0506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DA6A153-7D24-7936-80A0-702D81DFE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641" y="2292383"/>
                <a:ext cx="4249263" cy="646331"/>
              </a:xfrm>
              <a:prstGeom prst="rect">
                <a:avLst/>
              </a:prstGeom>
              <a:blipFill>
                <a:blip r:embed="rId4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BD7F4E84-AD58-2F31-5EB7-248157F70C02}"/>
              </a:ext>
            </a:extLst>
          </p:cNvPr>
          <p:cNvSpPr/>
          <p:nvPr/>
        </p:nvSpPr>
        <p:spPr>
          <a:xfrm>
            <a:off x="4543414" y="4660726"/>
            <a:ext cx="745490" cy="5665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83498DA-A78B-C9C0-3815-D8FB084F0093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674271" y="3460446"/>
            <a:ext cx="2241888" cy="12002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loud 39">
            <a:extLst>
              <a:ext uri="{FF2B5EF4-FFF2-40B4-BE49-F238E27FC236}">
                <a16:creationId xmlns:a16="http://schemas.microsoft.com/office/drawing/2014/main" id="{EE106CD5-5965-096E-26D8-57161F713F90}"/>
              </a:ext>
            </a:extLst>
          </p:cNvPr>
          <p:cNvSpPr/>
          <p:nvPr/>
        </p:nvSpPr>
        <p:spPr>
          <a:xfrm>
            <a:off x="717598" y="2446340"/>
            <a:ext cx="2069078" cy="1232398"/>
          </a:xfrm>
          <a:prstGeom prst="clou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2AE143-5603-6004-2961-5C85FFA674A6}"/>
              </a:ext>
            </a:extLst>
          </p:cNvPr>
          <p:cNvSpPr txBox="1"/>
          <p:nvPr/>
        </p:nvSpPr>
        <p:spPr>
          <a:xfrm>
            <a:off x="1094147" y="2647142"/>
            <a:ext cx="1454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 Ultra Lig" panose="020B0206020202020204" pitchFamily="34" charset="77"/>
              </a:rPr>
              <a:t>For inference, we care about this term !</a:t>
            </a:r>
          </a:p>
        </p:txBody>
      </p:sp>
    </p:spTree>
    <p:extLst>
      <p:ext uri="{BB962C8B-B14F-4D97-AF65-F5344CB8AC3E}">
        <p14:creationId xmlns:p14="http://schemas.microsoft.com/office/powerpoint/2010/main" val="1599145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(H)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ierarchical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 Condensed Ultra Lig" panose="020B0206020202020204" pitchFamily="34" charset="77"/>
              </a:rPr>
              <a:t>(D)rift (D)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 Condensed Ultra Lig" panose="020B0206020202020204" pitchFamily="34" charset="77"/>
              </a:rPr>
              <a:t>iffusion</a:t>
            </a:r>
            <a:r>
              <a:rPr lang="en-US" dirty="0">
                <a:latin typeface="Avenir Next Condensed Ultra Lig" panose="020B0206020202020204" pitchFamily="34" charset="77"/>
              </a:rPr>
              <a:t> (M)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odeling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venir Next Condensed Ultra Lig" panose="020B0206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027B3-FF6E-09D0-73EC-A8C9E75B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458" y="219848"/>
            <a:ext cx="1887007" cy="1347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66B37C-423A-75C8-39ED-2D579741A7EF}"/>
                  </a:ext>
                </a:extLst>
              </p:cNvPr>
              <p:cNvSpPr txBox="1"/>
              <p:nvPr/>
            </p:nvSpPr>
            <p:spPr>
              <a:xfrm>
                <a:off x="3925426" y="4566008"/>
                <a:ext cx="4631869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66B37C-423A-75C8-39ED-2D579741A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426" y="4566008"/>
                <a:ext cx="4631869" cy="874085"/>
              </a:xfrm>
              <a:prstGeom prst="rect">
                <a:avLst/>
              </a:prstGeom>
              <a:blipFill>
                <a:blip r:embed="rId3"/>
                <a:stretch>
                  <a:fillRect t="-118571" b="-16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BBCC6F-FF47-B930-D2A8-FDB3467F780B}"/>
              </a:ext>
            </a:extLst>
          </p:cNvPr>
          <p:cNvCxnSpPr/>
          <p:nvPr/>
        </p:nvCxnSpPr>
        <p:spPr>
          <a:xfrm>
            <a:off x="8253511" y="4933991"/>
            <a:ext cx="843280" cy="0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3D9E555-D363-D25C-D2E9-29103D52D7EE}"/>
              </a:ext>
            </a:extLst>
          </p:cNvPr>
          <p:cNvSpPr txBox="1"/>
          <p:nvPr/>
        </p:nvSpPr>
        <p:spPr>
          <a:xfrm>
            <a:off x="9096791" y="4648299"/>
            <a:ext cx="279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 Condensed Ultra Lig" panose="020B0206020202020204" pitchFamily="34" charset="77"/>
              </a:rPr>
              <a:t>We only care about proportionality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AB107E-FD83-7A12-19EE-C45B877ABD2B}"/>
              </a:ext>
            </a:extLst>
          </p:cNvPr>
          <p:cNvSpPr txBox="1"/>
          <p:nvPr/>
        </p:nvSpPr>
        <p:spPr>
          <a:xfrm>
            <a:off x="1240083" y="4791385"/>
            <a:ext cx="252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venir Next Condensed Ultra Lig" panose="020B0206020202020204" pitchFamily="34" charset="77"/>
              </a:rPr>
              <a:t>Posterior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BB67FF-A7C6-6D48-E549-B9A9D680DD97}"/>
              </a:ext>
            </a:extLst>
          </p:cNvPr>
          <p:cNvSpPr txBox="1"/>
          <p:nvPr/>
        </p:nvSpPr>
        <p:spPr>
          <a:xfrm>
            <a:off x="4174157" y="5786912"/>
            <a:ext cx="252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 Condensed Ultra Lig" panose="020B0206020202020204" pitchFamily="34" charset="77"/>
              </a:rPr>
              <a:t>Likelihood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D68F7-3200-052F-0D1A-11BC51D8BEE6}"/>
              </a:ext>
            </a:extLst>
          </p:cNvPr>
          <p:cNvSpPr txBox="1"/>
          <p:nvPr/>
        </p:nvSpPr>
        <p:spPr>
          <a:xfrm>
            <a:off x="5870538" y="5764377"/>
            <a:ext cx="252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venir Next Condensed Ultra Lig" panose="020B0206020202020204" pitchFamily="34" charset="77"/>
              </a:rPr>
              <a:t>Prior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D54EC19-37FE-7F00-C2D0-091343D5F437}"/>
              </a:ext>
            </a:extLst>
          </p:cNvPr>
          <p:cNvCxnSpPr>
            <a:cxnSpLocks/>
          </p:cNvCxnSpPr>
          <p:nvPr/>
        </p:nvCxnSpPr>
        <p:spPr>
          <a:xfrm>
            <a:off x="7137841" y="5227302"/>
            <a:ext cx="0" cy="41201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4F98D4-C046-431F-7332-AD2CF6345C06}"/>
              </a:ext>
            </a:extLst>
          </p:cNvPr>
          <p:cNvCxnSpPr>
            <a:cxnSpLocks/>
          </p:cNvCxnSpPr>
          <p:nvPr/>
        </p:nvCxnSpPr>
        <p:spPr>
          <a:xfrm flipH="1">
            <a:off x="5584814" y="5208461"/>
            <a:ext cx="713740" cy="45339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8B33AF-1CC0-E1BA-199E-74D487AE4CDF}"/>
              </a:ext>
            </a:extLst>
          </p:cNvPr>
          <p:cNvCxnSpPr>
            <a:cxnSpLocks/>
          </p:cNvCxnSpPr>
          <p:nvPr/>
        </p:nvCxnSpPr>
        <p:spPr>
          <a:xfrm flipH="1">
            <a:off x="2949503" y="4976051"/>
            <a:ext cx="139446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524B9F-85C1-2320-8BF4-115872EFAC0F}"/>
              </a:ext>
            </a:extLst>
          </p:cNvPr>
          <p:cNvCxnSpPr/>
          <p:nvPr/>
        </p:nvCxnSpPr>
        <p:spPr>
          <a:xfrm>
            <a:off x="5844895" y="4083571"/>
            <a:ext cx="314149" cy="507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BBF345-2DB1-4FBF-9C27-20CCA2553EA8}"/>
              </a:ext>
            </a:extLst>
          </p:cNvPr>
          <p:cNvCxnSpPr>
            <a:cxnSpLocks/>
          </p:cNvCxnSpPr>
          <p:nvPr/>
        </p:nvCxnSpPr>
        <p:spPr>
          <a:xfrm flipH="1">
            <a:off x="6520941" y="4127175"/>
            <a:ext cx="355952" cy="52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44A373C-565D-F6A9-C0B3-A4871EFD21D9}"/>
              </a:ext>
            </a:extLst>
          </p:cNvPr>
          <p:cNvSpPr txBox="1"/>
          <p:nvPr/>
        </p:nvSpPr>
        <p:spPr>
          <a:xfrm>
            <a:off x="5696987" y="3110046"/>
            <a:ext cx="130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 Condensed Ultra Lig" panose="020B0206020202020204" pitchFamily="34" charset="77"/>
              </a:rPr>
              <a:t>Our 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128179-DCCD-362E-1F12-97526FE4496F}"/>
              </a:ext>
            </a:extLst>
          </p:cNvPr>
          <p:cNvSpPr txBox="1"/>
          <p:nvPr/>
        </p:nvSpPr>
        <p:spPr>
          <a:xfrm>
            <a:off x="5070751" y="3646467"/>
            <a:ext cx="130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Condensed Ultra Lig" panose="020B0206020202020204" pitchFamily="34" charset="77"/>
              </a:rPr>
              <a:t>Our Data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11790C-3FE8-0014-B0F6-1A9035446D07}"/>
              </a:ext>
            </a:extLst>
          </p:cNvPr>
          <p:cNvSpPr txBox="1"/>
          <p:nvPr/>
        </p:nvSpPr>
        <p:spPr>
          <a:xfrm>
            <a:off x="6520941" y="3642691"/>
            <a:ext cx="130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Condensed Ultra Lig" panose="020B0206020202020204" pitchFamily="34" charset="77"/>
              </a:rPr>
              <a:t>Parameters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7FCA30-6B44-5DED-371E-79A43A7FA36D}"/>
              </a:ext>
            </a:extLst>
          </p:cNvPr>
          <p:cNvCxnSpPr>
            <a:cxnSpLocks/>
          </p:cNvCxnSpPr>
          <p:nvPr/>
        </p:nvCxnSpPr>
        <p:spPr>
          <a:xfrm flipH="1">
            <a:off x="6347106" y="3468886"/>
            <a:ext cx="527" cy="1183399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2935348E-B597-8715-B296-73089876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325" y="2103215"/>
            <a:ext cx="1267899" cy="9056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DA6A153-7D24-7936-80A0-702D81DFE0F6}"/>
                  </a:ext>
                </a:extLst>
              </p:cNvPr>
              <p:cNvSpPr txBox="1"/>
              <p:nvPr/>
            </p:nvSpPr>
            <p:spPr>
              <a:xfrm>
                <a:off x="7470826" y="2232895"/>
                <a:ext cx="4249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venir Next Condensed" panose="020B0506020202020204" pitchFamily="34" charset="0"/>
                  </a:rPr>
                  <a:t>(parameters of our model) </a:t>
                </a:r>
                <a:r>
                  <a:rPr lang="en-US" dirty="0">
                    <a:latin typeface="Avenir Next Condensed" panose="020B0506020202020204" pitchFamily="34" charset="0"/>
                    <a:sym typeface="Wingdings" pitchFamily="2" charset="2"/>
                  </a:rPr>
                  <a:t>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𝑛𝑑𝑡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}</m:t>
                    </m:r>
                  </m:oMath>
                </a14:m>
                <a:endParaRPr lang="en-US" dirty="0">
                  <a:latin typeface="Avenir Next Condensed" panose="020B0506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Avenir Next Condensed" panose="020B0506020202020204" pitchFamily="34" charset="0"/>
                  </a:rPr>
                  <a:t> (data)                                       –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𝑟𝑡𝑠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𝑐h𝑜𝑖𝑐𝑒𝑠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Avenir Next Condensed" panose="020B0506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DA6A153-7D24-7936-80A0-702D81DFE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826" y="2232895"/>
                <a:ext cx="4249263" cy="646331"/>
              </a:xfrm>
              <a:prstGeom prst="rect">
                <a:avLst/>
              </a:prstGeom>
              <a:blipFill>
                <a:blip r:embed="rId4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BD7F4E84-AD58-2F31-5EB7-248157F70C02}"/>
              </a:ext>
            </a:extLst>
          </p:cNvPr>
          <p:cNvSpPr/>
          <p:nvPr/>
        </p:nvSpPr>
        <p:spPr>
          <a:xfrm>
            <a:off x="4411334" y="4660726"/>
            <a:ext cx="745490" cy="5665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83498DA-A78B-C9C0-3815-D8FB084F0093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542191" y="3460446"/>
            <a:ext cx="2241888" cy="12002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loud 39">
            <a:extLst>
              <a:ext uri="{FF2B5EF4-FFF2-40B4-BE49-F238E27FC236}">
                <a16:creationId xmlns:a16="http://schemas.microsoft.com/office/drawing/2014/main" id="{EE106CD5-5965-096E-26D8-57161F713F90}"/>
              </a:ext>
            </a:extLst>
          </p:cNvPr>
          <p:cNvSpPr/>
          <p:nvPr/>
        </p:nvSpPr>
        <p:spPr>
          <a:xfrm>
            <a:off x="717598" y="2446340"/>
            <a:ext cx="2069078" cy="1232398"/>
          </a:xfrm>
          <a:prstGeom prst="clou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2AE143-5603-6004-2961-5C85FFA674A6}"/>
              </a:ext>
            </a:extLst>
          </p:cNvPr>
          <p:cNvSpPr txBox="1"/>
          <p:nvPr/>
        </p:nvSpPr>
        <p:spPr>
          <a:xfrm>
            <a:off x="1094147" y="2647142"/>
            <a:ext cx="1454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 Ultra Lig" panose="020B0206020202020204" pitchFamily="34" charset="77"/>
              </a:rPr>
              <a:t>For inference, we care about this term !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DDBC8CF-F956-25AD-7019-A59D34248A2E}"/>
              </a:ext>
            </a:extLst>
          </p:cNvPr>
          <p:cNvCxnSpPr>
            <a:cxnSpLocks/>
          </p:cNvCxnSpPr>
          <p:nvPr/>
        </p:nvCxnSpPr>
        <p:spPr>
          <a:xfrm>
            <a:off x="7274488" y="4083571"/>
            <a:ext cx="0" cy="5771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DCA181D-1B2F-8C73-93D7-AF323F665401}"/>
              </a:ext>
            </a:extLst>
          </p:cNvPr>
          <p:cNvSpPr txBox="1"/>
          <p:nvPr/>
        </p:nvSpPr>
        <p:spPr>
          <a:xfrm>
            <a:off x="6876893" y="5764377"/>
            <a:ext cx="252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venir Next Condensed Ultra Lig" panose="020B0206020202020204" pitchFamily="34" charset="77"/>
              </a:rPr>
              <a:t>Group Prior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B67D2D-5106-769F-0884-62003BAF6FB9}"/>
              </a:ext>
            </a:extLst>
          </p:cNvPr>
          <p:cNvCxnSpPr>
            <a:cxnSpLocks/>
          </p:cNvCxnSpPr>
          <p:nvPr/>
        </p:nvCxnSpPr>
        <p:spPr>
          <a:xfrm>
            <a:off x="7712992" y="5158210"/>
            <a:ext cx="426281" cy="4094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066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(H)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ierarchical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 (D)rift (D)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iffusion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 </a:t>
            </a:r>
            <a:r>
              <a:rPr lang="en-US" dirty="0">
                <a:latin typeface="Avenir Next Condensed Ultra Lig" panose="020B0206020202020204" pitchFamily="34" charset="77"/>
              </a:rPr>
              <a:t>(M)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odeling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venir Next Condensed Ultra Lig" panose="020B0206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027B3-FF6E-09D0-73EC-A8C9E75B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458" y="219848"/>
            <a:ext cx="1887007" cy="1347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66B37C-423A-75C8-39ED-2D579741A7EF}"/>
                  </a:ext>
                </a:extLst>
              </p:cNvPr>
              <p:cNvSpPr txBox="1"/>
              <p:nvPr/>
            </p:nvSpPr>
            <p:spPr>
              <a:xfrm>
                <a:off x="3388435" y="3845912"/>
                <a:ext cx="4631869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66B37C-423A-75C8-39ED-2D579741A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435" y="3845912"/>
                <a:ext cx="4631869" cy="795859"/>
              </a:xfrm>
              <a:prstGeom prst="rect">
                <a:avLst/>
              </a:prstGeom>
              <a:blipFill>
                <a:blip r:embed="rId3"/>
                <a:stretch>
                  <a:fillRect t="-115625" b="-15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BBCC6F-FF47-B930-D2A8-FDB3467F780B}"/>
              </a:ext>
            </a:extLst>
          </p:cNvPr>
          <p:cNvCxnSpPr/>
          <p:nvPr/>
        </p:nvCxnSpPr>
        <p:spPr>
          <a:xfrm>
            <a:off x="7716520" y="4213895"/>
            <a:ext cx="843280" cy="0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3D9E555-D363-D25C-D2E9-29103D52D7EE}"/>
              </a:ext>
            </a:extLst>
          </p:cNvPr>
          <p:cNvSpPr txBox="1"/>
          <p:nvPr/>
        </p:nvSpPr>
        <p:spPr>
          <a:xfrm>
            <a:off x="8559800" y="3928203"/>
            <a:ext cx="279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 Condensed Ultra Lig" panose="020B0206020202020204" pitchFamily="34" charset="77"/>
              </a:rPr>
              <a:t>We only care about proportionality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AB107E-FD83-7A12-19EE-C45B877ABD2B}"/>
              </a:ext>
            </a:extLst>
          </p:cNvPr>
          <p:cNvSpPr txBox="1"/>
          <p:nvPr/>
        </p:nvSpPr>
        <p:spPr>
          <a:xfrm>
            <a:off x="703092" y="4071289"/>
            <a:ext cx="252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venir Next Condensed Ultra Lig" panose="020B0206020202020204" pitchFamily="34" charset="77"/>
              </a:rPr>
              <a:t>Posterior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BB67FF-A7C6-6D48-E549-B9A9D680DD97}"/>
              </a:ext>
            </a:extLst>
          </p:cNvPr>
          <p:cNvSpPr txBox="1"/>
          <p:nvPr/>
        </p:nvSpPr>
        <p:spPr>
          <a:xfrm>
            <a:off x="3637166" y="5066816"/>
            <a:ext cx="252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 Condensed Ultra Lig" panose="020B0206020202020204" pitchFamily="34" charset="77"/>
              </a:rPr>
              <a:t>Likelihood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D68F7-3200-052F-0D1A-11BC51D8BEE6}"/>
              </a:ext>
            </a:extLst>
          </p:cNvPr>
          <p:cNvSpPr txBox="1"/>
          <p:nvPr/>
        </p:nvSpPr>
        <p:spPr>
          <a:xfrm>
            <a:off x="5333547" y="5044281"/>
            <a:ext cx="252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venir Next Condensed Ultra Lig" panose="020B0206020202020204" pitchFamily="34" charset="77"/>
              </a:rPr>
              <a:t>Prior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D54EC19-37FE-7F00-C2D0-091343D5F437}"/>
              </a:ext>
            </a:extLst>
          </p:cNvPr>
          <p:cNvCxnSpPr>
            <a:cxnSpLocks/>
          </p:cNvCxnSpPr>
          <p:nvPr/>
        </p:nvCxnSpPr>
        <p:spPr>
          <a:xfrm>
            <a:off x="6600850" y="4507206"/>
            <a:ext cx="0" cy="41201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4F98D4-C046-431F-7332-AD2CF6345C06}"/>
              </a:ext>
            </a:extLst>
          </p:cNvPr>
          <p:cNvCxnSpPr>
            <a:cxnSpLocks/>
          </p:cNvCxnSpPr>
          <p:nvPr/>
        </p:nvCxnSpPr>
        <p:spPr>
          <a:xfrm flipH="1">
            <a:off x="5047823" y="4488365"/>
            <a:ext cx="713740" cy="45339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8B33AF-1CC0-E1BA-199E-74D487AE4CDF}"/>
              </a:ext>
            </a:extLst>
          </p:cNvPr>
          <p:cNvCxnSpPr>
            <a:cxnSpLocks/>
          </p:cNvCxnSpPr>
          <p:nvPr/>
        </p:nvCxnSpPr>
        <p:spPr>
          <a:xfrm flipH="1">
            <a:off x="2412512" y="4255955"/>
            <a:ext cx="139446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524B9F-85C1-2320-8BF4-115872EFAC0F}"/>
              </a:ext>
            </a:extLst>
          </p:cNvPr>
          <p:cNvCxnSpPr/>
          <p:nvPr/>
        </p:nvCxnSpPr>
        <p:spPr>
          <a:xfrm>
            <a:off x="5307904" y="3363475"/>
            <a:ext cx="314149" cy="507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BBF345-2DB1-4FBF-9C27-20CCA2553EA8}"/>
              </a:ext>
            </a:extLst>
          </p:cNvPr>
          <p:cNvCxnSpPr>
            <a:cxnSpLocks/>
          </p:cNvCxnSpPr>
          <p:nvPr/>
        </p:nvCxnSpPr>
        <p:spPr>
          <a:xfrm flipH="1">
            <a:off x="5983950" y="3407079"/>
            <a:ext cx="355952" cy="52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44A373C-565D-F6A9-C0B3-A4871EFD21D9}"/>
              </a:ext>
            </a:extLst>
          </p:cNvPr>
          <p:cNvSpPr txBox="1"/>
          <p:nvPr/>
        </p:nvSpPr>
        <p:spPr>
          <a:xfrm>
            <a:off x="5159996" y="2389950"/>
            <a:ext cx="130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 Condensed Ultra Lig" panose="020B0206020202020204" pitchFamily="34" charset="77"/>
              </a:rPr>
              <a:t>Our 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128179-DCCD-362E-1F12-97526FE4496F}"/>
              </a:ext>
            </a:extLst>
          </p:cNvPr>
          <p:cNvSpPr txBox="1"/>
          <p:nvPr/>
        </p:nvSpPr>
        <p:spPr>
          <a:xfrm>
            <a:off x="4533760" y="2926371"/>
            <a:ext cx="130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Condensed Ultra Lig" panose="020B0206020202020204" pitchFamily="34" charset="77"/>
              </a:rPr>
              <a:t>Our Data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11790C-3FE8-0014-B0F6-1A9035446D07}"/>
              </a:ext>
            </a:extLst>
          </p:cNvPr>
          <p:cNvSpPr txBox="1"/>
          <p:nvPr/>
        </p:nvSpPr>
        <p:spPr>
          <a:xfrm>
            <a:off x="5983950" y="2922595"/>
            <a:ext cx="130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Condensed Ultra Lig" panose="020B0206020202020204" pitchFamily="34" charset="77"/>
              </a:rPr>
              <a:t>Parameters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7FCA30-6B44-5DED-371E-79A43A7FA36D}"/>
              </a:ext>
            </a:extLst>
          </p:cNvPr>
          <p:cNvCxnSpPr>
            <a:cxnSpLocks/>
          </p:cNvCxnSpPr>
          <p:nvPr/>
        </p:nvCxnSpPr>
        <p:spPr>
          <a:xfrm flipH="1">
            <a:off x="5810115" y="2748790"/>
            <a:ext cx="527" cy="1183399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2935348E-B597-8715-B296-73089876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334" y="1383119"/>
            <a:ext cx="1267899" cy="905692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DDBC8CF-F956-25AD-7019-A59D34248A2E}"/>
              </a:ext>
            </a:extLst>
          </p:cNvPr>
          <p:cNvCxnSpPr>
            <a:cxnSpLocks/>
          </p:cNvCxnSpPr>
          <p:nvPr/>
        </p:nvCxnSpPr>
        <p:spPr>
          <a:xfrm>
            <a:off x="6737497" y="3363475"/>
            <a:ext cx="0" cy="5771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DCA181D-1B2F-8C73-93D7-AF323F665401}"/>
              </a:ext>
            </a:extLst>
          </p:cNvPr>
          <p:cNvSpPr txBox="1"/>
          <p:nvPr/>
        </p:nvSpPr>
        <p:spPr>
          <a:xfrm>
            <a:off x="6339902" y="5044281"/>
            <a:ext cx="252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venir Next Condensed Ultra Lig" panose="020B0206020202020204" pitchFamily="34" charset="77"/>
              </a:rPr>
              <a:t>Group Prior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B67D2D-5106-769F-0884-62003BAF6FB9}"/>
              </a:ext>
            </a:extLst>
          </p:cNvPr>
          <p:cNvCxnSpPr>
            <a:cxnSpLocks/>
          </p:cNvCxnSpPr>
          <p:nvPr/>
        </p:nvCxnSpPr>
        <p:spPr>
          <a:xfrm>
            <a:off x="7176001" y="4438114"/>
            <a:ext cx="426281" cy="4094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7FAF0E5-7D05-E3A8-1CE5-BCB841D42A6F}"/>
              </a:ext>
            </a:extLst>
          </p:cNvPr>
          <p:cNvSpPr txBox="1"/>
          <p:nvPr/>
        </p:nvSpPr>
        <p:spPr>
          <a:xfrm>
            <a:off x="1279785" y="5583914"/>
            <a:ext cx="9632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Condensed" panose="020B0506020202020204" pitchFamily="34" charset="0"/>
              </a:rPr>
              <a:t>HDDM provides us with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venir Next Condensed" panose="020B0506020202020204" pitchFamily="34" charset="0"/>
              </a:rPr>
              <a:t>samples from the posterior</a:t>
            </a:r>
            <a:r>
              <a:rPr lang="en-US" dirty="0">
                <a:latin typeface="Avenir Next Condensed" panose="020B0506020202020204" pitchFamily="34" charset="0"/>
              </a:rPr>
              <a:t>, for a range of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venir Next Condensed" panose="020B0506020202020204" pitchFamily="34" charset="0"/>
              </a:rPr>
              <a:t>experimental designs</a:t>
            </a:r>
            <a:r>
              <a:rPr lang="en-US" dirty="0">
                <a:latin typeface="Avenir Next Condensed" panose="020B0506020202020204" pitchFamily="34" charset="0"/>
              </a:rPr>
              <a:t> and </a:t>
            </a:r>
            <a:r>
              <a:rPr lang="en-US" dirty="0">
                <a:solidFill>
                  <a:srgbClr val="FF0000"/>
                </a:solidFill>
                <a:latin typeface="Avenir Next Condensed" panose="020B0506020202020204" pitchFamily="34" charset="0"/>
              </a:rPr>
              <a:t>prior assumptions </a:t>
            </a:r>
            <a:r>
              <a:rPr lang="en-US" dirty="0">
                <a:latin typeface="Avenir Next Condensed" panose="020B0506020202020204" pitchFamily="34" charset="0"/>
              </a:rPr>
              <a:t>on the parameters, given that our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venir Next Condensed" panose="020B0506020202020204" pitchFamily="34" charset="0"/>
              </a:rPr>
              <a:t>generative model is the Drift Diffusion Model</a:t>
            </a:r>
            <a:r>
              <a:rPr lang="en-US" dirty="0">
                <a:latin typeface="Avenir Next Condensed" panose="020B0506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9659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900" y="2766218"/>
            <a:ext cx="26162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22515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846B-FCBA-A212-4EBA-F6BC933D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E63BA-8B26-66F9-6DA8-B2AD24E30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603"/>
            <a:ext cx="10515600" cy="497427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latin typeface="Avenir Next Condensed" panose="020B0506020202020204" pitchFamily="34" charset="0"/>
              </a:rPr>
              <a:t>HDDM: Decomposing the Title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 Using HDDM: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Installation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Notes on Convergence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The Main Classes (HDDM,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HDDMStimCoding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HDDMRegressor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)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Possible model formulations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Priors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Code Examples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Further Topis (what we ignored)</a:t>
            </a:r>
          </a:p>
        </p:txBody>
      </p:sp>
    </p:spTree>
    <p:extLst>
      <p:ext uri="{BB962C8B-B14F-4D97-AF65-F5344CB8AC3E}">
        <p14:creationId xmlns:p14="http://schemas.microsoft.com/office/powerpoint/2010/main" val="660884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846B-FCBA-A212-4EBA-F6BC933D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E63BA-8B26-66F9-6DA8-B2AD24E30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603"/>
            <a:ext cx="10515600" cy="497427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HDDM: Decomposing the Title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latin typeface="Avenir Next Condensed" panose="020B0506020202020204" pitchFamily="34" charset="0"/>
              </a:rPr>
              <a:t> Using HDDM: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Avenir Next Condensed" panose="020B0506020202020204" pitchFamily="34" charset="0"/>
              </a:rPr>
              <a:t>Installation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Avenir Next Condensed" panose="020B0506020202020204" pitchFamily="34" charset="0"/>
              </a:rPr>
              <a:t>Notes on Convergence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Avenir Next Condensed" panose="020B0506020202020204" pitchFamily="34" charset="0"/>
              </a:rPr>
              <a:t>The Main Classes (HDDM, </a:t>
            </a:r>
            <a:r>
              <a:rPr lang="en-US" dirty="0" err="1">
                <a:latin typeface="Avenir Next Condensed" panose="020B0506020202020204" pitchFamily="34" charset="0"/>
              </a:rPr>
              <a:t>HDDMStimCoding</a:t>
            </a:r>
            <a:r>
              <a:rPr lang="en-US" dirty="0">
                <a:latin typeface="Avenir Next Condensed" panose="020B0506020202020204" pitchFamily="34" charset="0"/>
              </a:rPr>
              <a:t>, </a:t>
            </a:r>
            <a:r>
              <a:rPr lang="en-US" dirty="0" err="1">
                <a:latin typeface="Avenir Next Condensed" panose="020B0506020202020204" pitchFamily="34" charset="0"/>
              </a:rPr>
              <a:t>HDDMRegressor</a:t>
            </a:r>
            <a:r>
              <a:rPr lang="en-US" dirty="0">
                <a:latin typeface="Avenir Next Condensed" panose="020B0506020202020204" pitchFamily="34" charset="0"/>
              </a:rPr>
              <a:t>)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Avenir Next Condensed" panose="020B0506020202020204" pitchFamily="34" charset="0"/>
              </a:rPr>
              <a:t>Possible model formulations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Avenir Next Condensed" panose="020B0506020202020204" pitchFamily="34" charset="0"/>
              </a:rPr>
              <a:t>Priors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Code Examples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Further Topis (what we ignored)</a:t>
            </a:r>
          </a:p>
        </p:txBody>
      </p:sp>
    </p:spTree>
    <p:extLst>
      <p:ext uri="{BB962C8B-B14F-4D97-AF65-F5344CB8AC3E}">
        <p14:creationId xmlns:p14="http://schemas.microsoft.com/office/powerpoint/2010/main" val="1409206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Installation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656E65-1FF9-F663-0CBD-C10D8B7BB4EA}"/>
              </a:ext>
            </a:extLst>
          </p:cNvPr>
          <p:cNvSpPr txBox="1"/>
          <p:nvPr/>
        </p:nvSpPr>
        <p:spPr>
          <a:xfrm>
            <a:off x="838200" y="1816113"/>
            <a:ext cx="340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  <a:hlinkClick r:id="rId2"/>
              </a:rPr>
              <a:t>https://github.com/hddm-devs/hddm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A272DA-4EB6-26BD-0DB2-B8F8CEB59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83" y="2185445"/>
            <a:ext cx="7327900" cy="432466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7A9EA6-B4EA-C19B-AFF0-365589AB328E}"/>
              </a:ext>
            </a:extLst>
          </p:cNvPr>
          <p:cNvCxnSpPr/>
          <p:nvPr/>
        </p:nvCxnSpPr>
        <p:spPr>
          <a:xfrm>
            <a:off x="2353456" y="3192905"/>
            <a:ext cx="61159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86A86B-C3BE-AB7A-88CE-21B20D126218}"/>
              </a:ext>
            </a:extLst>
          </p:cNvPr>
          <p:cNvSpPr txBox="1"/>
          <p:nvPr/>
        </p:nvSpPr>
        <p:spPr>
          <a:xfrm>
            <a:off x="8610600" y="3045307"/>
            <a:ext cx="3404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This step can create problems</a:t>
            </a:r>
          </a:p>
          <a:p>
            <a:endParaRPr lang="en-US" dirty="0">
              <a:latin typeface="Avenir Next Condensed" panose="020B0506020202020204" pitchFamily="34" charset="0"/>
            </a:endParaRPr>
          </a:p>
          <a:p>
            <a:r>
              <a:rPr lang="en-US" dirty="0">
                <a:latin typeface="Avenir Next Condensed" panose="020B0506020202020204" pitchFamily="34" charset="0"/>
              </a:rPr>
              <a:t>Especially on new Macs 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E18CEE-AD08-CEF7-A8DB-67C821288D77}"/>
              </a:ext>
            </a:extLst>
          </p:cNvPr>
          <p:cNvCxnSpPr>
            <a:cxnSpLocks/>
          </p:cNvCxnSpPr>
          <p:nvPr/>
        </p:nvCxnSpPr>
        <p:spPr>
          <a:xfrm flipH="1">
            <a:off x="2540558" y="5541365"/>
            <a:ext cx="73604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A62908-150F-322A-91E3-5CB81B3CECE3}"/>
              </a:ext>
            </a:extLst>
          </p:cNvPr>
          <p:cNvCxnSpPr>
            <a:cxnSpLocks/>
          </p:cNvCxnSpPr>
          <p:nvPr/>
        </p:nvCxnSpPr>
        <p:spPr>
          <a:xfrm flipV="1">
            <a:off x="9901003" y="4084320"/>
            <a:ext cx="0" cy="14545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567755F-B404-3E94-9428-A45C589DEC1B}"/>
              </a:ext>
            </a:extLst>
          </p:cNvPr>
          <p:cNvSpPr/>
          <p:nvPr/>
        </p:nvSpPr>
        <p:spPr>
          <a:xfrm>
            <a:off x="779489" y="6123482"/>
            <a:ext cx="3882452" cy="47968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905959C-579C-9607-09ED-3FC0D4580EC0}"/>
              </a:ext>
            </a:extLst>
          </p:cNvPr>
          <p:cNvSpPr/>
          <p:nvPr/>
        </p:nvSpPr>
        <p:spPr>
          <a:xfrm>
            <a:off x="2885440" y="2185445"/>
            <a:ext cx="995680" cy="3342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029032-5EE2-8E73-DD87-CC087075323A}"/>
              </a:ext>
            </a:extLst>
          </p:cNvPr>
          <p:cNvCxnSpPr>
            <a:stCxn id="21" idx="7"/>
          </p:cNvCxnSpPr>
          <p:nvPr/>
        </p:nvCxnSpPr>
        <p:spPr>
          <a:xfrm flipV="1">
            <a:off x="3735306" y="1814628"/>
            <a:ext cx="1334534" cy="4197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2F551B-28E6-FC92-8CA7-182A9A0253B0}"/>
              </a:ext>
            </a:extLst>
          </p:cNvPr>
          <p:cNvSpPr txBox="1"/>
          <p:nvPr/>
        </p:nvSpPr>
        <p:spPr>
          <a:xfrm>
            <a:off x="5064727" y="1655178"/>
            <a:ext cx="400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But recommended for the extra functionality !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455EEA-4BEC-BF7B-0384-E248D059D1A1}"/>
              </a:ext>
            </a:extLst>
          </p:cNvPr>
          <p:cNvSpPr/>
          <p:nvPr/>
        </p:nvSpPr>
        <p:spPr>
          <a:xfrm>
            <a:off x="2086854" y="4164277"/>
            <a:ext cx="1306586" cy="3342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881F96-CFAB-1A2D-0C06-D32EB5BE0513}"/>
              </a:ext>
            </a:extLst>
          </p:cNvPr>
          <p:cNvCxnSpPr>
            <a:cxnSpLocks/>
          </p:cNvCxnSpPr>
          <p:nvPr/>
        </p:nvCxnSpPr>
        <p:spPr>
          <a:xfrm>
            <a:off x="2720715" y="4164623"/>
            <a:ext cx="7592243" cy="9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089F2D5-9889-A05C-97A7-96A751E05891}"/>
              </a:ext>
            </a:extLst>
          </p:cNvPr>
          <p:cNvSpPr txBox="1"/>
          <p:nvPr/>
        </p:nvSpPr>
        <p:spPr>
          <a:xfrm>
            <a:off x="10450879" y="3989771"/>
            <a:ext cx="180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Ignore for now !</a:t>
            </a:r>
          </a:p>
        </p:txBody>
      </p:sp>
    </p:spTree>
    <p:extLst>
      <p:ext uri="{BB962C8B-B14F-4D97-AF65-F5344CB8AC3E}">
        <p14:creationId xmlns:p14="http://schemas.microsoft.com/office/powerpoint/2010/main" val="576766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Turning the crank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023B7-ABD6-C0A1-8B47-B2109F3F8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54" y="3045072"/>
            <a:ext cx="74930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027B3-FF6E-09D0-73EC-A8C9E75B6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28" y="846589"/>
            <a:ext cx="2268132" cy="1620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860FDF-A3D2-53C5-FCD6-A3C5C32D4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40" y="4467472"/>
            <a:ext cx="68072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93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Turning the crank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023B7-ABD6-C0A1-8B47-B2109F3F8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54" y="3045072"/>
            <a:ext cx="74930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027B3-FF6E-09D0-73EC-A8C9E75B6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908" y="807694"/>
            <a:ext cx="2268132" cy="1620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860FDF-A3D2-53C5-FCD6-A3C5C32D4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40" y="4467472"/>
            <a:ext cx="6807200" cy="2413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988E8D-A3EC-4E07-D57A-C20BAB9D7A8E}"/>
              </a:ext>
            </a:extLst>
          </p:cNvPr>
          <p:cNvCxnSpPr/>
          <p:nvPr/>
        </p:nvCxnSpPr>
        <p:spPr>
          <a:xfrm>
            <a:off x="1046480" y="5679667"/>
            <a:ext cx="1473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3B9713-859D-D561-517D-8619A17B4F14}"/>
              </a:ext>
            </a:extLst>
          </p:cNvPr>
          <p:cNvSpPr txBox="1"/>
          <p:nvPr/>
        </p:nvSpPr>
        <p:spPr>
          <a:xfrm>
            <a:off x="2691284" y="5528905"/>
            <a:ext cx="499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We get back posterior samples (traces)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C3257A-26B7-C319-4E74-102889690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4359" y="0"/>
            <a:ext cx="348508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DC1FB-5B58-8358-131C-F5F776AA600C}"/>
              </a:ext>
            </a:extLst>
          </p:cNvPr>
          <p:cNvCxnSpPr/>
          <p:nvPr/>
        </p:nvCxnSpPr>
        <p:spPr>
          <a:xfrm>
            <a:off x="6116320" y="5689827"/>
            <a:ext cx="23667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863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Turning the crank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023B7-ABD6-C0A1-8B47-B2109F3F8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54" y="3045072"/>
            <a:ext cx="74930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027B3-FF6E-09D0-73EC-A8C9E75B6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908" y="807694"/>
            <a:ext cx="2268132" cy="1620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860FDF-A3D2-53C5-FCD6-A3C5C32D4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40" y="4467472"/>
            <a:ext cx="6807200" cy="2413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988E8D-A3EC-4E07-D57A-C20BAB9D7A8E}"/>
              </a:ext>
            </a:extLst>
          </p:cNvPr>
          <p:cNvCxnSpPr/>
          <p:nvPr/>
        </p:nvCxnSpPr>
        <p:spPr>
          <a:xfrm>
            <a:off x="1046480" y="5679667"/>
            <a:ext cx="1473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3B9713-859D-D561-517D-8619A17B4F14}"/>
              </a:ext>
            </a:extLst>
          </p:cNvPr>
          <p:cNvSpPr txBox="1"/>
          <p:nvPr/>
        </p:nvSpPr>
        <p:spPr>
          <a:xfrm>
            <a:off x="2691284" y="5528905"/>
            <a:ext cx="499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We get back posterior samples (traces)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C3257A-26B7-C319-4E74-102889690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4359" y="0"/>
            <a:ext cx="348508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DC1FB-5B58-8358-131C-F5F776AA600C}"/>
              </a:ext>
            </a:extLst>
          </p:cNvPr>
          <p:cNvCxnSpPr/>
          <p:nvPr/>
        </p:nvCxnSpPr>
        <p:spPr>
          <a:xfrm>
            <a:off x="6116320" y="5689827"/>
            <a:ext cx="23667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61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Assessing Convergence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197"/>
            <a:ext cx="10515600" cy="4646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Avenir Next Condensed" panose="020B0506020202020204" pitchFamily="34" charset="0"/>
              </a:rPr>
              <a:t>General workflow:</a:t>
            </a:r>
          </a:p>
          <a:p>
            <a:pPr marL="0" indent="0">
              <a:buNone/>
            </a:pPr>
            <a:endParaRPr lang="en-US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venir Next Condensed" panose="020B0506020202020204" pitchFamily="34" charset="0"/>
              </a:rPr>
              <a:t>Go from simpler models to more complex taking successful convergence as the stepping stone.</a:t>
            </a:r>
          </a:p>
          <a:p>
            <a:pPr marL="0" indent="0">
              <a:buNone/>
            </a:pPr>
            <a:endParaRPr lang="en-US" dirty="0">
              <a:latin typeface="Avenir Next Condensed" panose="020B0506020202020204" pitchFamily="34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Avenir Next Condensed" panose="020B0506020202020204" pitchFamily="34" charset="0"/>
              </a:rPr>
              <a:t>Run several chains (can do in parallel via e.g. </a:t>
            </a:r>
            <a:r>
              <a:rPr lang="en-US" i="1" dirty="0">
                <a:latin typeface="Avenir Next Condensed" panose="020B0506020202020204" pitchFamily="34" charset="0"/>
              </a:rPr>
              <a:t>multiprocessing python library</a:t>
            </a:r>
            <a:r>
              <a:rPr lang="en-US" dirty="0">
                <a:latin typeface="Avenir Next Condensed" panose="020B0506020202020204" pitchFamily="34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Next Condensed" panose="020B0506020202020204" pitchFamily="34" charset="0"/>
              </a:rPr>
              <a:t>Visually check the traces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Next Condensed" panose="020B0506020202020204" pitchFamily="34" charset="0"/>
              </a:rPr>
              <a:t>Check the Gelman Rubin Statistic (compares traces across chains)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Next Condensed" panose="020B0506020202020204" pitchFamily="34" charset="0"/>
              </a:rPr>
              <a:t>If Gelman Rubin ok, check posterior predictive and look into the parameter statistics of interest (hypothesis derived from project).</a:t>
            </a:r>
          </a:p>
          <a:p>
            <a:pPr marL="514350" indent="-514350">
              <a:buAutoNum type="arabicPeriod"/>
            </a:pPr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B129A7-5759-520A-BCB7-76C91E6A9900}"/>
              </a:ext>
            </a:extLst>
          </p:cNvPr>
          <p:cNvSpPr/>
          <p:nvPr/>
        </p:nvSpPr>
        <p:spPr>
          <a:xfrm>
            <a:off x="599440" y="1595120"/>
            <a:ext cx="2854960" cy="11379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DC2FEB-538A-DCF3-3F7F-A141B377A40D}"/>
              </a:ext>
            </a:extLst>
          </p:cNvPr>
          <p:cNvCxnSpPr/>
          <p:nvPr/>
        </p:nvCxnSpPr>
        <p:spPr>
          <a:xfrm>
            <a:off x="3464560" y="2174240"/>
            <a:ext cx="15748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132830-72EF-0F19-169B-FEA5E07224DE}"/>
              </a:ext>
            </a:extLst>
          </p:cNvPr>
          <p:cNvSpPr txBox="1"/>
          <p:nvPr/>
        </p:nvSpPr>
        <p:spPr>
          <a:xfrm>
            <a:off x="5429964" y="1989574"/>
            <a:ext cx="340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We will show examples later </a:t>
            </a:r>
          </a:p>
        </p:txBody>
      </p:sp>
    </p:spTree>
    <p:extLst>
      <p:ext uri="{BB962C8B-B14F-4D97-AF65-F5344CB8AC3E}">
        <p14:creationId xmlns:p14="http://schemas.microsoft.com/office/powerpoint/2010/main" val="3472488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Assessing Convergence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197"/>
            <a:ext cx="10515600" cy="4646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Avenir Next Condensed" panose="020B0506020202020204" pitchFamily="34" charset="0"/>
              </a:rPr>
              <a:t>General workflow:</a:t>
            </a:r>
          </a:p>
          <a:p>
            <a:pPr marL="0" indent="0">
              <a:buNone/>
            </a:pPr>
            <a:endParaRPr lang="en-US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venir Next Condensed" panose="020B0506020202020204" pitchFamily="34" charset="0"/>
              </a:rPr>
              <a:t>Go from simpler models to more complex taking successful convergence as the stepping stone.</a:t>
            </a:r>
          </a:p>
          <a:p>
            <a:pPr marL="0" indent="0">
              <a:buNone/>
            </a:pPr>
            <a:endParaRPr lang="en-US" dirty="0">
              <a:latin typeface="Avenir Next Condensed" panose="020B0506020202020204" pitchFamily="34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Avenir Next Condensed" panose="020B0506020202020204" pitchFamily="34" charset="0"/>
              </a:rPr>
              <a:t>Run several chains (can do in parallel via e.g. </a:t>
            </a:r>
            <a:r>
              <a:rPr lang="en-US" i="1" dirty="0">
                <a:latin typeface="Avenir Next Condensed" panose="020B0506020202020204" pitchFamily="34" charset="0"/>
              </a:rPr>
              <a:t>multiprocessing python library</a:t>
            </a:r>
            <a:r>
              <a:rPr lang="en-US" dirty="0">
                <a:latin typeface="Avenir Next Condensed" panose="020B0506020202020204" pitchFamily="34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Next Condensed" panose="020B0506020202020204" pitchFamily="34" charset="0"/>
              </a:rPr>
              <a:t>Visually check the traces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Next Condensed" panose="020B0506020202020204" pitchFamily="34" charset="0"/>
              </a:rPr>
              <a:t>Check the Gelman Rubin Statistic (compares traces across chains)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Next Condensed" panose="020B0506020202020204" pitchFamily="34" charset="0"/>
              </a:rPr>
              <a:t>If Gelman Rubin ok, check posterior predictive and look into the parameter statistics of interest (hypothesis derived from project goals).</a:t>
            </a:r>
          </a:p>
          <a:p>
            <a:pPr marL="514350" indent="-514350">
              <a:buAutoNum type="arabicPeriod"/>
            </a:pPr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38024E-8F5C-B9F7-D40B-E4751A2E0CDD}"/>
              </a:ext>
            </a:extLst>
          </p:cNvPr>
          <p:cNvSpPr/>
          <p:nvPr/>
        </p:nvSpPr>
        <p:spPr>
          <a:xfrm>
            <a:off x="2651760" y="4968244"/>
            <a:ext cx="2966720" cy="7010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867963-FDD6-BD3A-3CAA-41E3FED7AE62}"/>
              </a:ext>
            </a:extLst>
          </p:cNvPr>
          <p:cNvCxnSpPr>
            <a:cxnSpLocks/>
          </p:cNvCxnSpPr>
          <p:nvPr/>
        </p:nvCxnSpPr>
        <p:spPr>
          <a:xfrm flipV="1">
            <a:off x="4490720" y="4937764"/>
            <a:ext cx="2367280" cy="30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0001B42-43B7-E561-4771-32C6D78FB577}"/>
              </a:ext>
            </a:extLst>
          </p:cNvPr>
          <p:cNvSpPr txBox="1"/>
          <p:nvPr/>
        </p:nvSpPr>
        <p:spPr>
          <a:xfrm>
            <a:off x="6974284" y="4753098"/>
            <a:ext cx="389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What happens if chains didn’t converge?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B858FC-1883-7D20-1B26-C43A93DAD182}"/>
              </a:ext>
            </a:extLst>
          </p:cNvPr>
          <p:cNvSpPr/>
          <p:nvPr/>
        </p:nvSpPr>
        <p:spPr>
          <a:xfrm>
            <a:off x="1326156" y="4475573"/>
            <a:ext cx="3276324" cy="7010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12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Assessing Convergence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197"/>
            <a:ext cx="10515600" cy="4646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Next Condensed" panose="020B0506020202020204" pitchFamily="34" charset="0"/>
              </a:rPr>
              <a:t>Check the traces: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ED0C5E-2A39-BF2A-6746-7C3D2BAFB55B}"/>
              </a:ext>
            </a:extLst>
          </p:cNvPr>
          <p:cNvGrpSpPr/>
          <p:nvPr/>
        </p:nvGrpSpPr>
        <p:grpSpPr>
          <a:xfrm>
            <a:off x="4436880" y="2623280"/>
            <a:ext cx="3705166" cy="3869596"/>
            <a:chOff x="4436880" y="2623280"/>
            <a:chExt cx="3705166" cy="38695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A1916C-BB24-BC00-0174-C8CBE636F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6880" y="2623280"/>
              <a:ext cx="3705166" cy="386959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E3E0FE-3F48-49CE-78D3-85F00FC9B49E}"/>
                </a:ext>
              </a:extLst>
            </p:cNvPr>
            <p:cNvSpPr/>
            <p:nvPr/>
          </p:nvSpPr>
          <p:spPr>
            <a:xfrm>
              <a:off x="5141626" y="2698230"/>
              <a:ext cx="2248525" cy="142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599748-8499-BB24-84CF-16D1CB0C2646}"/>
                </a:ext>
              </a:extLst>
            </p:cNvPr>
            <p:cNvSpPr/>
            <p:nvPr/>
          </p:nvSpPr>
          <p:spPr>
            <a:xfrm>
              <a:off x="5141626" y="3946162"/>
              <a:ext cx="2248525" cy="142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57B416-F584-5208-72CE-96707A72B785}"/>
                </a:ext>
              </a:extLst>
            </p:cNvPr>
            <p:cNvSpPr/>
            <p:nvPr/>
          </p:nvSpPr>
          <p:spPr>
            <a:xfrm>
              <a:off x="5141625" y="5194094"/>
              <a:ext cx="2248525" cy="142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0DC2C0-58C7-988F-EAD3-6DFD8A8F0959}"/>
              </a:ext>
            </a:extLst>
          </p:cNvPr>
          <p:cNvCxnSpPr>
            <a:cxnSpLocks/>
          </p:cNvCxnSpPr>
          <p:nvPr/>
        </p:nvCxnSpPr>
        <p:spPr>
          <a:xfrm>
            <a:off x="8142046" y="3200400"/>
            <a:ext cx="7047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4C36C9-35EE-8458-B25E-57D725C75AE3}"/>
              </a:ext>
            </a:extLst>
          </p:cNvPr>
          <p:cNvSpPr txBox="1"/>
          <p:nvPr/>
        </p:nvSpPr>
        <p:spPr>
          <a:xfrm>
            <a:off x="9053212" y="552787"/>
            <a:ext cx="2794000" cy="5940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Chain looks good?!</a:t>
            </a:r>
          </a:p>
          <a:p>
            <a:endParaRPr lang="en-US" sz="2000" dirty="0">
              <a:latin typeface="Avenir Next Condensed Ultra Lig" panose="020B0206020202020204" pitchFamily="34" charset="77"/>
            </a:endParaRP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Tricky (but unusual) case if Gelman Rubin fails and chains look like this. Hints at multimodal posterior. </a:t>
            </a:r>
          </a:p>
          <a:p>
            <a:endParaRPr lang="en-US" sz="2000" dirty="0">
              <a:latin typeface="Avenir Next Condensed Ultra Lig" panose="020B0206020202020204" pitchFamily="34" charset="77"/>
            </a:endParaRP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Separate chains sample around separate modes (should be apparent from the traces across chains / mean shifts).</a:t>
            </a:r>
          </a:p>
          <a:p>
            <a:endParaRPr lang="en-US" sz="2000" dirty="0">
              <a:latin typeface="Avenir Next Condensed Ultra Lig" panose="020B0206020202020204" pitchFamily="34" charset="77"/>
            </a:endParaRP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Try a few more chains and verify that some of the modes are indeed much worse, then it’s fair to focus on the chains that sample from the ’good’ modes.</a:t>
            </a:r>
          </a:p>
          <a:p>
            <a:endParaRPr lang="en-US" sz="2000" dirty="0">
              <a:latin typeface="Avenir Next Condensed Ultra Lig" panose="020B0206020202020204" pitchFamily="34" charset="77"/>
            </a:endParaRP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If not… hard to resolve</a:t>
            </a:r>
          </a:p>
        </p:txBody>
      </p:sp>
    </p:spTree>
    <p:extLst>
      <p:ext uri="{BB962C8B-B14F-4D97-AF65-F5344CB8AC3E}">
        <p14:creationId xmlns:p14="http://schemas.microsoft.com/office/powerpoint/2010/main" val="4112655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Assessing Convergence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197"/>
            <a:ext cx="10515600" cy="4646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Next Condensed" panose="020B0506020202020204" pitchFamily="34" charset="0"/>
              </a:rPr>
              <a:t>Check the traces: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ED0C5E-2A39-BF2A-6746-7C3D2BAFB55B}"/>
              </a:ext>
            </a:extLst>
          </p:cNvPr>
          <p:cNvGrpSpPr/>
          <p:nvPr/>
        </p:nvGrpSpPr>
        <p:grpSpPr>
          <a:xfrm>
            <a:off x="4436880" y="2623280"/>
            <a:ext cx="3705166" cy="3869596"/>
            <a:chOff x="4436880" y="2623280"/>
            <a:chExt cx="3705166" cy="38695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A1916C-BB24-BC00-0174-C8CBE636F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6880" y="2623280"/>
              <a:ext cx="3705166" cy="386959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E3E0FE-3F48-49CE-78D3-85F00FC9B49E}"/>
                </a:ext>
              </a:extLst>
            </p:cNvPr>
            <p:cNvSpPr/>
            <p:nvPr/>
          </p:nvSpPr>
          <p:spPr>
            <a:xfrm>
              <a:off x="5141626" y="2698230"/>
              <a:ext cx="2248525" cy="142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599748-8499-BB24-84CF-16D1CB0C2646}"/>
                </a:ext>
              </a:extLst>
            </p:cNvPr>
            <p:cNvSpPr/>
            <p:nvPr/>
          </p:nvSpPr>
          <p:spPr>
            <a:xfrm>
              <a:off x="5141626" y="3946162"/>
              <a:ext cx="2248525" cy="142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57B416-F584-5208-72CE-96707A72B785}"/>
                </a:ext>
              </a:extLst>
            </p:cNvPr>
            <p:cNvSpPr/>
            <p:nvPr/>
          </p:nvSpPr>
          <p:spPr>
            <a:xfrm>
              <a:off x="5141625" y="5194094"/>
              <a:ext cx="2248525" cy="142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0DC2C0-58C7-988F-EAD3-6DFD8A8F0959}"/>
              </a:ext>
            </a:extLst>
          </p:cNvPr>
          <p:cNvCxnSpPr>
            <a:cxnSpLocks/>
          </p:cNvCxnSpPr>
          <p:nvPr/>
        </p:nvCxnSpPr>
        <p:spPr>
          <a:xfrm>
            <a:off x="8142046" y="4572000"/>
            <a:ext cx="7047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4C36C9-35EE-8458-B25E-57D725C75AE3}"/>
              </a:ext>
            </a:extLst>
          </p:cNvPr>
          <p:cNvSpPr txBox="1"/>
          <p:nvPr/>
        </p:nvSpPr>
        <p:spPr>
          <a:xfrm>
            <a:off x="9053212" y="3742470"/>
            <a:ext cx="2794000" cy="163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Initial drift towards high density region in posterior makes up significant part of the chain.</a:t>
            </a:r>
          </a:p>
          <a:p>
            <a:endParaRPr lang="en-US" sz="2000" dirty="0">
              <a:latin typeface="Avenir Next Condensed Ultra Lig" panose="020B0206020202020204" pitchFamily="34" charset="77"/>
            </a:endParaRP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Run longer chain!</a:t>
            </a:r>
          </a:p>
        </p:txBody>
      </p:sp>
    </p:spTree>
    <p:extLst>
      <p:ext uri="{BB962C8B-B14F-4D97-AF65-F5344CB8AC3E}">
        <p14:creationId xmlns:p14="http://schemas.microsoft.com/office/powerpoint/2010/main" val="3240365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Assessing Convergence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197"/>
            <a:ext cx="10515600" cy="4646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Next Condensed" panose="020B0506020202020204" pitchFamily="34" charset="0"/>
              </a:rPr>
              <a:t>Check the traces: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ED0C5E-2A39-BF2A-6746-7C3D2BAFB55B}"/>
              </a:ext>
            </a:extLst>
          </p:cNvPr>
          <p:cNvGrpSpPr/>
          <p:nvPr/>
        </p:nvGrpSpPr>
        <p:grpSpPr>
          <a:xfrm>
            <a:off x="4436880" y="2623280"/>
            <a:ext cx="3705166" cy="3869596"/>
            <a:chOff x="4436880" y="2623280"/>
            <a:chExt cx="3705166" cy="38695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A1916C-BB24-BC00-0174-C8CBE636F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6880" y="2623280"/>
              <a:ext cx="3705166" cy="386959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E3E0FE-3F48-49CE-78D3-85F00FC9B49E}"/>
                </a:ext>
              </a:extLst>
            </p:cNvPr>
            <p:cNvSpPr/>
            <p:nvPr/>
          </p:nvSpPr>
          <p:spPr>
            <a:xfrm>
              <a:off x="5141626" y="2698230"/>
              <a:ext cx="2248525" cy="142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599748-8499-BB24-84CF-16D1CB0C2646}"/>
                </a:ext>
              </a:extLst>
            </p:cNvPr>
            <p:cNvSpPr/>
            <p:nvPr/>
          </p:nvSpPr>
          <p:spPr>
            <a:xfrm>
              <a:off x="5141626" y="3946162"/>
              <a:ext cx="2248525" cy="142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57B416-F584-5208-72CE-96707A72B785}"/>
                </a:ext>
              </a:extLst>
            </p:cNvPr>
            <p:cNvSpPr/>
            <p:nvPr/>
          </p:nvSpPr>
          <p:spPr>
            <a:xfrm>
              <a:off x="5141625" y="5194094"/>
              <a:ext cx="2248525" cy="142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0DC2C0-58C7-988F-EAD3-6DFD8A8F0959}"/>
              </a:ext>
            </a:extLst>
          </p:cNvPr>
          <p:cNvCxnSpPr>
            <a:cxnSpLocks/>
          </p:cNvCxnSpPr>
          <p:nvPr/>
        </p:nvCxnSpPr>
        <p:spPr>
          <a:xfrm>
            <a:off x="8142046" y="5793698"/>
            <a:ext cx="7047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4C36C9-35EE-8458-B25E-57D725C75AE3}"/>
              </a:ext>
            </a:extLst>
          </p:cNvPr>
          <p:cNvSpPr txBox="1"/>
          <p:nvPr/>
        </p:nvSpPr>
        <p:spPr>
          <a:xfrm>
            <a:off x="9053212" y="1986197"/>
            <a:ext cx="2794000" cy="44012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Chain doesn’t mix well. </a:t>
            </a:r>
          </a:p>
          <a:p>
            <a:endParaRPr lang="en-US" sz="2000" dirty="0">
              <a:latin typeface="Avenir Next Condensed Ultra Lig" panose="020B0206020202020204" pitchFamily="34" charset="77"/>
            </a:endParaRP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Easy solution is to run the chain for a lot longer.</a:t>
            </a:r>
          </a:p>
          <a:p>
            <a:endParaRPr lang="en-US" sz="2000" dirty="0">
              <a:latin typeface="Avenir Next Condensed Ultra Lig" panose="020B0206020202020204" pitchFamily="34" charset="77"/>
            </a:endParaRP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Problem usually stems from either </a:t>
            </a:r>
            <a:r>
              <a:rPr lang="en-US" sz="2000" i="1" dirty="0">
                <a:latin typeface="Avenir Next Condensed Ultra Lig" panose="020B0206020202020204" pitchFamily="34" charset="77"/>
              </a:rPr>
              <a:t>bad choice of sampler parameters </a:t>
            </a:r>
            <a:r>
              <a:rPr lang="en-US" sz="2000" dirty="0">
                <a:latin typeface="Avenir Next Condensed Ultra Lig" panose="020B0206020202020204" pitchFamily="34" charset="77"/>
              </a:rPr>
              <a:t>or </a:t>
            </a:r>
            <a:r>
              <a:rPr lang="en-US" sz="2000" i="1" dirty="0">
                <a:latin typeface="Avenir Next Condensed Ultra Lig" panose="020B0206020202020204" pitchFamily="34" charset="77"/>
              </a:rPr>
              <a:t>highly correlated parameters in the posterior</a:t>
            </a:r>
            <a:r>
              <a:rPr lang="en-US" sz="2000" dirty="0">
                <a:latin typeface="Avenir Next Condensed Ultra Lig" panose="020B0206020202020204" pitchFamily="34" charset="77"/>
              </a:rPr>
              <a:t>.</a:t>
            </a:r>
          </a:p>
          <a:p>
            <a:endParaRPr lang="en-US" sz="2000" dirty="0">
              <a:latin typeface="Avenir Next Condensed Ultra Lig" panose="020B0206020202020204" pitchFamily="34" charset="77"/>
            </a:endParaRP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We will talk about this some more later, but generally this is not trivial to resolve.</a:t>
            </a:r>
          </a:p>
          <a:p>
            <a:endParaRPr lang="en-US" sz="2000" dirty="0">
              <a:latin typeface="Avenir Next Condensed Ultra Lig" panose="020B0206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0733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What is HDDM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69BA6-AAE3-CAC3-0B6C-3D3DED832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 Condensed" panose="020B0506020202020204" pitchFamily="34" charset="0"/>
              </a:rPr>
              <a:t>(H)</a:t>
            </a:r>
            <a:r>
              <a:rPr lang="en-US" dirty="0" err="1">
                <a:latin typeface="Avenir Next Condensed" panose="020B0506020202020204" pitchFamily="34" charset="0"/>
              </a:rPr>
              <a:t>ierarchical</a:t>
            </a:r>
            <a:r>
              <a:rPr lang="en-US" dirty="0">
                <a:latin typeface="Avenir Next Condensed" panose="020B0506020202020204" pitchFamily="34" charset="0"/>
              </a:rPr>
              <a:t> (D)rift (D)</a:t>
            </a:r>
            <a:r>
              <a:rPr lang="en-US" dirty="0" err="1">
                <a:latin typeface="Avenir Next Condensed" panose="020B0506020202020204" pitchFamily="34" charset="0"/>
              </a:rPr>
              <a:t>iffusion</a:t>
            </a:r>
            <a:r>
              <a:rPr lang="en-US" dirty="0">
                <a:latin typeface="Avenir Next Condensed" panose="020B0506020202020204" pitchFamily="34" charset="0"/>
              </a:rPr>
              <a:t> (M)</a:t>
            </a:r>
            <a:r>
              <a:rPr lang="en-US" dirty="0" err="1">
                <a:latin typeface="Avenir Next Condensed" panose="020B0506020202020204" pitchFamily="34" charset="0"/>
              </a:rPr>
              <a:t>odeling</a:t>
            </a:r>
            <a:r>
              <a:rPr lang="en-US" dirty="0">
                <a:latin typeface="Avenir Next Condensed" panose="020B0506020202020204" pitchFamily="34" charset="0"/>
              </a:rPr>
              <a:t>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023B7-ABD6-C0A1-8B47-B2109F3F8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26" y="2946850"/>
            <a:ext cx="7493000" cy="1422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DA9708-C698-F3F4-9896-43F726E273CF}"/>
              </a:ext>
            </a:extLst>
          </p:cNvPr>
          <p:cNvCxnSpPr>
            <a:cxnSpLocks/>
          </p:cNvCxnSpPr>
          <p:nvPr/>
        </p:nvCxnSpPr>
        <p:spPr>
          <a:xfrm flipV="1">
            <a:off x="2728150" y="4808524"/>
            <a:ext cx="0" cy="96412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7BA019-1881-7E59-F226-4BCCEEC94B87}"/>
              </a:ext>
            </a:extLst>
          </p:cNvPr>
          <p:cNvCxnSpPr>
            <a:cxnSpLocks/>
          </p:cNvCxnSpPr>
          <p:nvPr/>
        </p:nvCxnSpPr>
        <p:spPr>
          <a:xfrm flipH="1">
            <a:off x="2728150" y="5772644"/>
            <a:ext cx="747064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6C027B3-FF6E-09D0-73EC-A8C9E75B6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948" y="238429"/>
            <a:ext cx="3939831" cy="281431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9CF4A5-00AA-24DC-596F-33A50F4C876F}"/>
              </a:ext>
            </a:extLst>
          </p:cNvPr>
          <p:cNvCxnSpPr>
            <a:cxnSpLocks/>
          </p:cNvCxnSpPr>
          <p:nvPr/>
        </p:nvCxnSpPr>
        <p:spPr>
          <a:xfrm>
            <a:off x="10198799" y="3271838"/>
            <a:ext cx="0" cy="250080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6860FDF-A3D2-53C5-FCD6-A3C5C32D4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12" y="4369250"/>
            <a:ext cx="68072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74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Assessing Convergence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197"/>
            <a:ext cx="10515600" cy="4646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Next Condensed" panose="020B0506020202020204" pitchFamily="34" charset="0"/>
              </a:rPr>
              <a:t>Check the traces: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ED0C5E-2A39-BF2A-6746-7C3D2BAFB55B}"/>
              </a:ext>
            </a:extLst>
          </p:cNvPr>
          <p:cNvGrpSpPr/>
          <p:nvPr/>
        </p:nvGrpSpPr>
        <p:grpSpPr>
          <a:xfrm>
            <a:off x="4436880" y="2623280"/>
            <a:ext cx="3705166" cy="3869596"/>
            <a:chOff x="4436880" y="2623280"/>
            <a:chExt cx="3705166" cy="38695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A1916C-BB24-BC00-0174-C8CBE636F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6880" y="2623280"/>
              <a:ext cx="3705166" cy="386959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E3E0FE-3F48-49CE-78D3-85F00FC9B49E}"/>
                </a:ext>
              </a:extLst>
            </p:cNvPr>
            <p:cNvSpPr/>
            <p:nvPr/>
          </p:nvSpPr>
          <p:spPr>
            <a:xfrm>
              <a:off x="5141626" y="2698230"/>
              <a:ext cx="2248525" cy="142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599748-8499-BB24-84CF-16D1CB0C2646}"/>
                </a:ext>
              </a:extLst>
            </p:cNvPr>
            <p:cNvSpPr/>
            <p:nvPr/>
          </p:nvSpPr>
          <p:spPr>
            <a:xfrm>
              <a:off x="5141626" y="3946162"/>
              <a:ext cx="2248525" cy="142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57B416-F584-5208-72CE-96707A72B785}"/>
                </a:ext>
              </a:extLst>
            </p:cNvPr>
            <p:cNvSpPr/>
            <p:nvPr/>
          </p:nvSpPr>
          <p:spPr>
            <a:xfrm>
              <a:off x="5141625" y="5194094"/>
              <a:ext cx="2248525" cy="142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54C36C9-35EE-8458-B25E-57D725C75AE3}"/>
              </a:ext>
            </a:extLst>
          </p:cNvPr>
          <p:cNvSpPr txBox="1"/>
          <p:nvPr/>
        </p:nvSpPr>
        <p:spPr>
          <a:xfrm>
            <a:off x="8846791" y="2124539"/>
            <a:ext cx="2794000" cy="3785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Other ways to resolve issues:</a:t>
            </a:r>
          </a:p>
          <a:p>
            <a:endParaRPr lang="en-US" sz="2000" dirty="0">
              <a:latin typeface="Avenir Next Condensed Ultra Lig" panose="020B0206020202020204" pitchFamily="34" charset="77"/>
            </a:endParaRP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Try changing priors (informative – uninformative).</a:t>
            </a:r>
          </a:p>
          <a:p>
            <a:endParaRPr lang="en-US" sz="2000" dirty="0">
              <a:latin typeface="Avenir Next Condensed Ultra Lig" panose="020B0206020202020204" pitchFamily="34" charset="77"/>
            </a:endParaRP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Take a look back at the data. Are there potentially outliers that need to be taken into account?</a:t>
            </a:r>
          </a:p>
          <a:p>
            <a:endParaRPr lang="en-US" sz="2000" dirty="0">
              <a:latin typeface="Avenir Next Condensed Ultra Lig" panose="020B0206020202020204" pitchFamily="34" charset="77"/>
            </a:endParaRP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If yes, delete outliers and / or change the </a:t>
            </a:r>
            <a:r>
              <a:rPr lang="en-US" sz="2000" i="1" dirty="0" err="1">
                <a:latin typeface="Avenir Next Condensed Ultra Lig" panose="020B0206020202020204" pitchFamily="34" charset="77"/>
              </a:rPr>
              <a:t>p_outlier</a:t>
            </a:r>
            <a:r>
              <a:rPr lang="en-US" sz="2000" i="1" dirty="0">
                <a:latin typeface="Avenir Next Condensed Ultra Lig" panose="020B0206020202020204" pitchFamily="34" charset="77"/>
              </a:rPr>
              <a:t> </a:t>
            </a:r>
            <a:r>
              <a:rPr lang="en-US" sz="2000" dirty="0">
                <a:latin typeface="Avenir Next Condensed Ultra Lig" panose="020B0206020202020204" pitchFamily="34" charset="77"/>
              </a:rPr>
              <a:t>parameter in HDDM.</a:t>
            </a:r>
          </a:p>
        </p:txBody>
      </p:sp>
    </p:spTree>
    <p:extLst>
      <p:ext uri="{BB962C8B-B14F-4D97-AF65-F5344CB8AC3E}">
        <p14:creationId xmlns:p14="http://schemas.microsoft.com/office/powerpoint/2010/main" val="3208734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Assessing Convergence: Other Metrics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0515600" cy="501420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HDDM:</a:t>
            </a:r>
          </a:p>
          <a:p>
            <a:pPr marL="0" indent="0">
              <a:buNone/>
            </a:pPr>
            <a:r>
              <a:rPr lang="en-US" sz="1800" dirty="0" err="1">
                <a:latin typeface="Avenir Next Condensed" panose="020B0506020202020204" pitchFamily="34" charset="0"/>
              </a:rPr>
              <a:t>Geweke</a:t>
            </a:r>
            <a:r>
              <a:rPr lang="en-US" sz="1800" dirty="0">
                <a:latin typeface="Avenir Next Condensed" panose="020B0506020202020204" pitchFamily="34" charset="0"/>
              </a:rPr>
              <a:t> statistic (check for convergence within chain)</a:t>
            </a: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OTHER POSSIBILITIES:</a:t>
            </a:r>
          </a:p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Good </a:t>
            </a:r>
            <a:r>
              <a:rPr lang="en-US" sz="1800" b="1" dirty="0">
                <a:latin typeface="Avenir Next Condensed" panose="020B0506020202020204" pitchFamily="34" charset="0"/>
              </a:rPr>
              <a:t>overview paper</a:t>
            </a:r>
          </a:p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  <a:hlinkClick r:id="rId2"/>
              </a:rPr>
              <a:t>chrome-extension://efaidnbmnnnibpcajpcglclefindmkaj/https://arxiv.org/pdf/1909.11827.pdf</a:t>
            </a: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There are more </a:t>
            </a:r>
            <a:r>
              <a:rPr lang="en-US" sz="1800" b="1" dirty="0">
                <a:latin typeface="Avenir Next Condensed" panose="020B0506020202020204" pitchFamily="34" charset="0"/>
              </a:rPr>
              <a:t>recent innovations</a:t>
            </a:r>
            <a:r>
              <a:rPr lang="en-US" sz="1800" dirty="0">
                <a:latin typeface="Avenir Next Condensed" panose="020B0506020202020204" pitchFamily="34" charset="0"/>
              </a:rPr>
              <a:t> concerning the Gelman Rubin statistic</a:t>
            </a:r>
          </a:p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  <a:hlinkClick r:id="rId3"/>
              </a:rPr>
              <a:t>https://projecteuclid.org/journals/bayesian-analysis/advance-publication/Rank-Normalization-Folding-and-Localization--An-Improved-Rˆ-for/10.1214/20-BA1221.full</a:t>
            </a: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You can compute these from the traces, however currently </a:t>
            </a:r>
            <a:r>
              <a:rPr lang="en-US" sz="1800" b="1" i="1" dirty="0">
                <a:latin typeface="Avenir Next Condensed" panose="020B0506020202020204" pitchFamily="34" charset="0"/>
              </a:rPr>
              <a:t>not implemented </a:t>
            </a:r>
            <a:r>
              <a:rPr lang="en-US" sz="1800" dirty="0">
                <a:latin typeface="Avenir Next Condensed" panose="020B0506020202020204" pitchFamily="34" charset="0"/>
              </a:rPr>
              <a:t>in HDDM.</a:t>
            </a: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We are working towards integration of HDDM with the </a:t>
            </a:r>
            <a:r>
              <a:rPr lang="en-US" sz="1800" dirty="0">
                <a:latin typeface="Avenir Next Condensed" panose="020B0506020202020204" pitchFamily="34" charset="0"/>
                <a:hlinkClick r:id="rId4"/>
              </a:rPr>
              <a:t>ARVIZ</a:t>
            </a:r>
            <a:r>
              <a:rPr lang="en-US" sz="1800" dirty="0">
                <a:latin typeface="Avenir Next Condensed" panose="020B0506020202020204" pitchFamily="34" charset="0"/>
              </a:rPr>
              <a:t> library. </a:t>
            </a:r>
          </a:p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This library provides support for many types of diagnostics and extra plots (but not originally designed to be compatible with HDDM). </a:t>
            </a: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E3B03-E447-F2C2-23FA-ABE8377DD170}"/>
              </a:ext>
            </a:extLst>
          </p:cNvPr>
          <p:cNvSpPr txBox="1"/>
          <p:nvPr/>
        </p:nvSpPr>
        <p:spPr>
          <a:xfrm>
            <a:off x="8266941" y="1027906"/>
            <a:ext cx="3627755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venir Next Condensed Ultra Lig" panose="020B0206020202020204" pitchFamily="34" charset="77"/>
              </a:rPr>
              <a:t>IDEA:</a:t>
            </a:r>
          </a:p>
          <a:p>
            <a:pPr algn="just"/>
            <a:r>
              <a:rPr lang="en-US" dirty="0">
                <a:latin typeface="Avenir Next Condensed Ultra Lig" panose="020B0206020202020204" pitchFamily="34" charset="77"/>
              </a:rPr>
              <a:t>Compare first half of a chain with second half.</a:t>
            </a:r>
          </a:p>
          <a:p>
            <a:pPr algn="just"/>
            <a:r>
              <a:rPr lang="en-US" dirty="0" err="1">
                <a:latin typeface="Avenir Next Condensed Ultra Lig" panose="020B0206020202020204" pitchFamily="34" charset="77"/>
              </a:rPr>
              <a:t>Geweke</a:t>
            </a:r>
            <a:r>
              <a:rPr lang="en-US" dirty="0">
                <a:latin typeface="Avenir Next Condensed Ultra Lig" panose="020B0206020202020204" pitchFamily="34" charset="77"/>
              </a:rPr>
              <a:t> + Gelman Rubin is quite solid evidence for convergence.</a:t>
            </a:r>
          </a:p>
          <a:p>
            <a:endParaRPr lang="en-US" dirty="0">
              <a:latin typeface="Avenir Next Condensed Ultra Lig" panose="020B0206020202020204" pitchFamily="34" charset="77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A0FA28-37A3-F051-A75C-144A591BAD48}"/>
              </a:ext>
            </a:extLst>
          </p:cNvPr>
          <p:cNvCxnSpPr/>
          <p:nvPr/>
        </p:nvCxnSpPr>
        <p:spPr>
          <a:xfrm>
            <a:off x="5059180" y="2091128"/>
            <a:ext cx="30130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448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Experimental Paradigms and HDDM() counterparts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7C14A6-4223-9596-720D-A08AD6EF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471" y="4389603"/>
            <a:ext cx="1935324" cy="238847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D8E1C9-0D09-1E45-98FF-92D5A06C10B8}"/>
              </a:ext>
            </a:extLst>
          </p:cNvPr>
          <p:cNvCxnSpPr/>
          <p:nvPr/>
        </p:nvCxnSpPr>
        <p:spPr>
          <a:xfrm flipV="1">
            <a:off x="5843188" y="4075268"/>
            <a:ext cx="0" cy="2627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B2E91C-74CA-89E6-6C40-19E15F7B6127}"/>
              </a:ext>
            </a:extLst>
          </p:cNvPr>
          <p:cNvCxnSpPr>
            <a:cxnSpLocks/>
          </p:cNvCxnSpPr>
          <p:nvPr/>
        </p:nvCxnSpPr>
        <p:spPr>
          <a:xfrm>
            <a:off x="5843188" y="4088716"/>
            <a:ext cx="1958118" cy="0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E1CC651-6FF2-9226-CD43-EA54E486FFD5}"/>
              </a:ext>
            </a:extLst>
          </p:cNvPr>
          <p:cNvSpPr txBox="1"/>
          <p:nvPr/>
        </p:nvSpPr>
        <p:spPr>
          <a:xfrm>
            <a:off x="5887204" y="3716522"/>
            <a:ext cx="190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Process Evidence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26B34C-E0D1-3C36-5A11-E722FF2C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95" y="2276769"/>
            <a:ext cx="1311933" cy="10907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B7754F-CC1A-98CE-EF20-CE602B7F0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2" y="2307716"/>
            <a:ext cx="842791" cy="10557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B0040E-62AB-DB00-72D6-BE7ED837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986" y="3432454"/>
            <a:ext cx="1006221" cy="69680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28F59A8-FB95-9BE6-4074-C910153D3039}"/>
              </a:ext>
            </a:extLst>
          </p:cNvPr>
          <p:cNvCxnSpPr>
            <a:cxnSpLocks/>
          </p:cNvCxnSpPr>
          <p:nvPr/>
        </p:nvCxnSpPr>
        <p:spPr>
          <a:xfrm flipV="1">
            <a:off x="4671556" y="2823553"/>
            <a:ext cx="0" cy="1251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A3B887-7DAD-C15C-FEAD-603EC3A03BB4}"/>
              </a:ext>
            </a:extLst>
          </p:cNvPr>
          <p:cNvCxnSpPr>
            <a:cxnSpLocks/>
          </p:cNvCxnSpPr>
          <p:nvPr/>
        </p:nvCxnSpPr>
        <p:spPr>
          <a:xfrm>
            <a:off x="4371319" y="2823553"/>
            <a:ext cx="300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43C0F37-99B6-BF91-7A66-D12DE0E193AD}"/>
              </a:ext>
            </a:extLst>
          </p:cNvPr>
          <p:cNvSpPr txBox="1"/>
          <p:nvPr/>
        </p:nvSpPr>
        <p:spPr>
          <a:xfrm>
            <a:off x="3340555" y="2641043"/>
            <a:ext cx="119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Covariates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CA73F9-56D2-CDF6-80A4-9906ED44749F}"/>
              </a:ext>
            </a:extLst>
          </p:cNvPr>
          <p:cNvCxnSpPr/>
          <p:nvPr/>
        </p:nvCxnSpPr>
        <p:spPr>
          <a:xfrm flipV="1">
            <a:off x="7389778" y="4088716"/>
            <a:ext cx="0" cy="2627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6C0E0B-C375-57D0-7D40-A5C571C090A7}"/>
              </a:ext>
            </a:extLst>
          </p:cNvPr>
          <p:cNvCxnSpPr>
            <a:cxnSpLocks/>
          </p:cNvCxnSpPr>
          <p:nvPr/>
        </p:nvCxnSpPr>
        <p:spPr>
          <a:xfrm flipV="1">
            <a:off x="10520349" y="1833117"/>
            <a:ext cx="0" cy="13970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594CABB-9ABB-EDDB-C7B5-E9B145C5A18C}"/>
              </a:ext>
            </a:extLst>
          </p:cNvPr>
          <p:cNvCxnSpPr>
            <a:cxnSpLocks/>
          </p:cNvCxnSpPr>
          <p:nvPr/>
        </p:nvCxnSpPr>
        <p:spPr>
          <a:xfrm flipV="1">
            <a:off x="5843190" y="2285991"/>
            <a:ext cx="0" cy="1332109"/>
          </a:xfrm>
          <a:prstGeom prst="line">
            <a:avLst/>
          </a:prstGeom>
          <a:ln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C9C0A3-4D11-90C9-38FA-FE8F5619C003}"/>
              </a:ext>
            </a:extLst>
          </p:cNvPr>
          <p:cNvCxnSpPr>
            <a:cxnSpLocks/>
          </p:cNvCxnSpPr>
          <p:nvPr/>
        </p:nvCxnSpPr>
        <p:spPr>
          <a:xfrm flipH="1">
            <a:off x="5843188" y="2285991"/>
            <a:ext cx="139418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5951F2-22DE-F69B-EFA2-D8E122B29394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9930523" y="2335297"/>
            <a:ext cx="0" cy="89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85DDB05-B379-F511-7109-7A2F6E623BA8}"/>
              </a:ext>
            </a:extLst>
          </p:cNvPr>
          <p:cNvSpPr txBox="1"/>
          <p:nvPr/>
        </p:nvSpPr>
        <p:spPr>
          <a:xfrm>
            <a:off x="7457250" y="2012131"/>
            <a:ext cx="247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Update parameters based on feedback (e.g. RL!)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766107-A1F0-F4F4-B9EC-AB28620F252C}"/>
              </a:ext>
            </a:extLst>
          </p:cNvPr>
          <p:cNvCxnSpPr>
            <a:cxnSpLocks/>
          </p:cNvCxnSpPr>
          <p:nvPr/>
        </p:nvCxnSpPr>
        <p:spPr>
          <a:xfrm flipH="1">
            <a:off x="6027926" y="1833117"/>
            <a:ext cx="449242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F80BDA-2BD8-99CB-E50A-A573889CD7FD}"/>
              </a:ext>
            </a:extLst>
          </p:cNvPr>
          <p:cNvCxnSpPr>
            <a:cxnSpLocks/>
          </p:cNvCxnSpPr>
          <p:nvPr/>
        </p:nvCxnSpPr>
        <p:spPr>
          <a:xfrm>
            <a:off x="3021232" y="2822122"/>
            <a:ext cx="300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1AF6BBC-CC14-1376-FDB7-6830411D4B1D}"/>
              </a:ext>
            </a:extLst>
          </p:cNvPr>
          <p:cNvCxnSpPr>
            <a:cxnSpLocks/>
          </p:cNvCxnSpPr>
          <p:nvPr/>
        </p:nvCxnSpPr>
        <p:spPr>
          <a:xfrm flipH="1" flipV="1">
            <a:off x="1739533" y="1796389"/>
            <a:ext cx="2083487" cy="157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4DA06D-7206-A06E-E0A6-B3731CF52724}"/>
              </a:ext>
            </a:extLst>
          </p:cNvPr>
          <p:cNvCxnSpPr>
            <a:cxnSpLocks/>
          </p:cNvCxnSpPr>
          <p:nvPr/>
        </p:nvCxnSpPr>
        <p:spPr>
          <a:xfrm flipV="1">
            <a:off x="1749880" y="1796389"/>
            <a:ext cx="0" cy="3429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5035300-F1DB-B3D4-9B8B-AA26C3671F8E}"/>
              </a:ext>
            </a:extLst>
          </p:cNvPr>
          <p:cNvSpPr txBox="1"/>
          <p:nvPr/>
        </p:nvSpPr>
        <p:spPr>
          <a:xfrm>
            <a:off x="3693446" y="1361966"/>
            <a:ext cx="2221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Condensed" panose="020B0506020202020204" pitchFamily="34" charset="0"/>
              </a:rPr>
              <a:t>Latent Process affecting trial-by-trial parameterization</a:t>
            </a:r>
          </a:p>
        </p:txBody>
      </p:sp>
      <p:sp>
        <p:nvSpPr>
          <p:cNvPr id="44" name="Circular Arrow 43">
            <a:extLst>
              <a:ext uri="{FF2B5EF4-FFF2-40B4-BE49-F238E27FC236}">
                <a16:creationId xmlns:a16="http://schemas.microsoft.com/office/drawing/2014/main" id="{325640FA-EEF4-B0C9-B75D-B38156592C0C}"/>
              </a:ext>
            </a:extLst>
          </p:cNvPr>
          <p:cNvSpPr/>
          <p:nvPr/>
        </p:nvSpPr>
        <p:spPr>
          <a:xfrm rot="17468778">
            <a:off x="7053456" y="2672128"/>
            <a:ext cx="995726" cy="1043354"/>
          </a:xfrm>
          <a:prstGeom prst="circularArrow">
            <a:avLst>
              <a:gd name="adj1" fmla="val 5354"/>
              <a:gd name="adj2" fmla="val 1142319"/>
              <a:gd name="adj3" fmla="val 8283428"/>
              <a:gd name="adj4" fmla="val 10501128"/>
              <a:gd name="adj5" fmla="val 870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Condensed" panose="020B0506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F7D5F1-C89F-B46C-F62B-C949FF3FBC97}"/>
              </a:ext>
            </a:extLst>
          </p:cNvPr>
          <p:cNvSpPr txBox="1"/>
          <p:nvPr/>
        </p:nvSpPr>
        <p:spPr>
          <a:xfrm>
            <a:off x="7243778" y="2991521"/>
            <a:ext cx="78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Trials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A0E4AA-28D4-1F1A-9575-67A1EBD8B0CA}"/>
              </a:ext>
            </a:extLst>
          </p:cNvPr>
          <p:cNvCxnSpPr>
            <a:cxnSpLocks/>
          </p:cNvCxnSpPr>
          <p:nvPr/>
        </p:nvCxnSpPr>
        <p:spPr>
          <a:xfrm>
            <a:off x="4660058" y="4081992"/>
            <a:ext cx="892380" cy="3862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C5BF79-8C06-84A7-EE55-83E68ADD662F}"/>
              </a:ext>
            </a:extLst>
          </p:cNvPr>
          <p:cNvSpPr txBox="1"/>
          <p:nvPr/>
        </p:nvSpPr>
        <p:spPr>
          <a:xfrm>
            <a:off x="8274137" y="5435145"/>
            <a:ext cx="256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Assumed Generative Model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E045C6-7504-8309-7800-78B976DCA766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9697718" y="2335297"/>
            <a:ext cx="2328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9FBE9F6-C864-FE15-1FB7-3E893C152CCA}"/>
              </a:ext>
            </a:extLst>
          </p:cNvPr>
          <p:cNvSpPr txBox="1"/>
          <p:nvPr/>
        </p:nvSpPr>
        <p:spPr>
          <a:xfrm>
            <a:off x="6907715" y="5665797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Conditions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AB5257-0239-75B4-4944-4C326AA51008}"/>
              </a:ext>
            </a:extLst>
          </p:cNvPr>
          <p:cNvSpPr txBox="1"/>
          <p:nvPr/>
        </p:nvSpPr>
        <p:spPr>
          <a:xfrm rot="20928416">
            <a:off x="3606431" y="6295432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Subjects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B3508D9-61D5-3A60-81BB-8722ADCCB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359" y="5774764"/>
            <a:ext cx="558800" cy="635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4D13D2-B3CE-66C7-B5D7-611E84D47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409" y="5652510"/>
            <a:ext cx="558800" cy="635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DF8B021-7564-6DCB-96FA-5CE73AF05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987" y="5513218"/>
            <a:ext cx="558800" cy="635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726AF4-6397-A7F5-B251-60D1A24B6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479" y="6017543"/>
            <a:ext cx="558800" cy="635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E05CAAA-5A28-06CE-D936-59D7E388C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200" y="5897018"/>
            <a:ext cx="558800" cy="635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E1D15DC-47FD-988F-B4B0-E811FBE27460}"/>
              </a:ext>
            </a:extLst>
          </p:cNvPr>
          <p:cNvSpPr txBox="1"/>
          <p:nvPr/>
        </p:nvSpPr>
        <p:spPr>
          <a:xfrm>
            <a:off x="3727200" y="5193773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Stimulus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3B09CCB-80F2-BA19-9F17-0E0DE007E983}"/>
              </a:ext>
            </a:extLst>
          </p:cNvPr>
          <p:cNvSpPr/>
          <p:nvPr/>
        </p:nvSpPr>
        <p:spPr>
          <a:xfrm>
            <a:off x="6540282" y="5059065"/>
            <a:ext cx="297070" cy="1566587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2876D32-3F1A-514D-AD16-E587D76B7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798" y="3361341"/>
            <a:ext cx="2912813" cy="208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12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7F117BE-05AD-7CC0-C35B-4C552C79EDB1}"/>
              </a:ext>
            </a:extLst>
          </p:cNvPr>
          <p:cNvSpPr txBox="1"/>
          <p:nvPr/>
        </p:nvSpPr>
        <p:spPr>
          <a:xfrm>
            <a:off x="199208" y="4651451"/>
            <a:ext cx="3981261" cy="40011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All these aspects can be modeled with HDDM.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7C14A6-4223-9596-720D-A08AD6EF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471" y="4389603"/>
            <a:ext cx="1935324" cy="238847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D8E1C9-0D09-1E45-98FF-92D5A06C10B8}"/>
              </a:ext>
            </a:extLst>
          </p:cNvPr>
          <p:cNvCxnSpPr/>
          <p:nvPr/>
        </p:nvCxnSpPr>
        <p:spPr>
          <a:xfrm flipV="1">
            <a:off x="5843188" y="4075268"/>
            <a:ext cx="0" cy="2627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B2E91C-74CA-89E6-6C40-19E15F7B6127}"/>
              </a:ext>
            </a:extLst>
          </p:cNvPr>
          <p:cNvCxnSpPr>
            <a:cxnSpLocks/>
          </p:cNvCxnSpPr>
          <p:nvPr/>
        </p:nvCxnSpPr>
        <p:spPr>
          <a:xfrm>
            <a:off x="5843188" y="4088716"/>
            <a:ext cx="1958118" cy="0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E1CC651-6FF2-9226-CD43-EA54E486FFD5}"/>
              </a:ext>
            </a:extLst>
          </p:cNvPr>
          <p:cNvSpPr txBox="1"/>
          <p:nvPr/>
        </p:nvSpPr>
        <p:spPr>
          <a:xfrm>
            <a:off x="5887204" y="3716522"/>
            <a:ext cx="190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Process Evidence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26B34C-E0D1-3C36-5A11-E722FF2C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95" y="2276769"/>
            <a:ext cx="1311933" cy="10907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B7754F-CC1A-98CE-EF20-CE602B7F0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2" y="2307716"/>
            <a:ext cx="842791" cy="10557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B0040E-62AB-DB00-72D6-BE7ED837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986" y="3432454"/>
            <a:ext cx="1006221" cy="69680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28F59A8-FB95-9BE6-4074-C910153D3039}"/>
              </a:ext>
            </a:extLst>
          </p:cNvPr>
          <p:cNvCxnSpPr>
            <a:cxnSpLocks/>
          </p:cNvCxnSpPr>
          <p:nvPr/>
        </p:nvCxnSpPr>
        <p:spPr>
          <a:xfrm flipV="1">
            <a:off x="4671556" y="2823553"/>
            <a:ext cx="0" cy="1251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A3B887-7DAD-C15C-FEAD-603EC3A03BB4}"/>
              </a:ext>
            </a:extLst>
          </p:cNvPr>
          <p:cNvCxnSpPr>
            <a:cxnSpLocks/>
          </p:cNvCxnSpPr>
          <p:nvPr/>
        </p:nvCxnSpPr>
        <p:spPr>
          <a:xfrm>
            <a:off x="4371319" y="2823553"/>
            <a:ext cx="300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43C0F37-99B6-BF91-7A66-D12DE0E193AD}"/>
              </a:ext>
            </a:extLst>
          </p:cNvPr>
          <p:cNvSpPr txBox="1"/>
          <p:nvPr/>
        </p:nvSpPr>
        <p:spPr>
          <a:xfrm>
            <a:off x="3340555" y="2641043"/>
            <a:ext cx="119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Covariates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CA73F9-56D2-CDF6-80A4-9906ED44749F}"/>
              </a:ext>
            </a:extLst>
          </p:cNvPr>
          <p:cNvCxnSpPr/>
          <p:nvPr/>
        </p:nvCxnSpPr>
        <p:spPr>
          <a:xfrm flipV="1">
            <a:off x="7389778" y="4088716"/>
            <a:ext cx="0" cy="2627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6C0E0B-C375-57D0-7D40-A5C571C090A7}"/>
              </a:ext>
            </a:extLst>
          </p:cNvPr>
          <p:cNvCxnSpPr>
            <a:cxnSpLocks/>
          </p:cNvCxnSpPr>
          <p:nvPr/>
        </p:nvCxnSpPr>
        <p:spPr>
          <a:xfrm flipV="1">
            <a:off x="10520349" y="1833117"/>
            <a:ext cx="0" cy="13970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594CABB-9ABB-EDDB-C7B5-E9B145C5A18C}"/>
              </a:ext>
            </a:extLst>
          </p:cNvPr>
          <p:cNvCxnSpPr>
            <a:cxnSpLocks/>
          </p:cNvCxnSpPr>
          <p:nvPr/>
        </p:nvCxnSpPr>
        <p:spPr>
          <a:xfrm flipV="1">
            <a:off x="5843190" y="2285991"/>
            <a:ext cx="0" cy="1332109"/>
          </a:xfrm>
          <a:prstGeom prst="line">
            <a:avLst/>
          </a:prstGeom>
          <a:ln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C9C0A3-4D11-90C9-38FA-FE8F5619C003}"/>
              </a:ext>
            </a:extLst>
          </p:cNvPr>
          <p:cNvCxnSpPr>
            <a:cxnSpLocks/>
          </p:cNvCxnSpPr>
          <p:nvPr/>
        </p:nvCxnSpPr>
        <p:spPr>
          <a:xfrm flipH="1">
            <a:off x="5843188" y="2285991"/>
            <a:ext cx="139418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5951F2-22DE-F69B-EFA2-D8E122B29394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9930523" y="2335297"/>
            <a:ext cx="0" cy="89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85DDB05-B379-F511-7109-7A2F6E623BA8}"/>
              </a:ext>
            </a:extLst>
          </p:cNvPr>
          <p:cNvSpPr txBox="1"/>
          <p:nvPr/>
        </p:nvSpPr>
        <p:spPr>
          <a:xfrm>
            <a:off x="7457250" y="2012131"/>
            <a:ext cx="247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Update parameters based on feedback (e.g. RL!)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766107-A1F0-F4F4-B9EC-AB28620F252C}"/>
              </a:ext>
            </a:extLst>
          </p:cNvPr>
          <p:cNvCxnSpPr>
            <a:cxnSpLocks/>
          </p:cNvCxnSpPr>
          <p:nvPr/>
        </p:nvCxnSpPr>
        <p:spPr>
          <a:xfrm flipH="1">
            <a:off x="6027926" y="1833117"/>
            <a:ext cx="449242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F80BDA-2BD8-99CB-E50A-A573889CD7FD}"/>
              </a:ext>
            </a:extLst>
          </p:cNvPr>
          <p:cNvCxnSpPr>
            <a:cxnSpLocks/>
          </p:cNvCxnSpPr>
          <p:nvPr/>
        </p:nvCxnSpPr>
        <p:spPr>
          <a:xfrm>
            <a:off x="3021232" y="2822122"/>
            <a:ext cx="300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1AF6BBC-CC14-1376-FDB7-6830411D4B1D}"/>
              </a:ext>
            </a:extLst>
          </p:cNvPr>
          <p:cNvCxnSpPr>
            <a:cxnSpLocks/>
          </p:cNvCxnSpPr>
          <p:nvPr/>
        </p:nvCxnSpPr>
        <p:spPr>
          <a:xfrm flipH="1" flipV="1">
            <a:off x="1739533" y="1796389"/>
            <a:ext cx="2083487" cy="157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4DA06D-7206-A06E-E0A6-B3731CF52724}"/>
              </a:ext>
            </a:extLst>
          </p:cNvPr>
          <p:cNvCxnSpPr>
            <a:cxnSpLocks/>
          </p:cNvCxnSpPr>
          <p:nvPr/>
        </p:nvCxnSpPr>
        <p:spPr>
          <a:xfrm flipV="1">
            <a:off x="1749880" y="1796389"/>
            <a:ext cx="0" cy="3429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5035300-F1DB-B3D4-9B8B-AA26C3671F8E}"/>
              </a:ext>
            </a:extLst>
          </p:cNvPr>
          <p:cNvSpPr txBox="1"/>
          <p:nvPr/>
        </p:nvSpPr>
        <p:spPr>
          <a:xfrm>
            <a:off x="3693446" y="1361966"/>
            <a:ext cx="2221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Condensed" panose="020B0506020202020204" pitchFamily="34" charset="0"/>
              </a:rPr>
              <a:t>Latent Process affecting trial-by-trial parameterization</a:t>
            </a:r>
          </a:p>
        </p:txBody>
      </p:sp>
      <p:sp>
        <p:nvSpPr>
          <p:cNvPr id="44" name="Circular Arrow 43">
            <a:extLst>
              <a:ext uri="{FF2B5EF4-FFF2-40B4-BE49-F238E27FC236}">
                <a16:creationId xmlns:a16="http://schemas.microsoft.com/office/drawing/2014/main" id="{325640FA-EEF4-B0C9-B75D-B38156592C0C}"/>
              </a:ext>
            </a:extLst>
          </p:cNvPr>
          <p:cNvSpPr/>
          <p:nvPr/>
        </p:nvSpPr>
        <p:spPr>
          <a:xfrm rot="17468778">
            <a:off x="7053456" y="2672128"/>
            <a:ext cx="995726" cy="1043354"/>
          </a:xfrm>
          <a:prstGeom prst="circularArrow">
            <a:avLst>
              <a:gd name="adj1" fmla="val 5354"/>
              <a:gd name="adj2" fmla="val 1142319"/>
              <a:gd name="adj3" fmla="val 8283428"/>
              <a:gd name="adj4" fmla="val 10501128"/>
              <a:gd name="adj5" fmla="val 870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Condensed" panose="020B0506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F7D5F1-C89F-B46C-F62B-C949FF3FBC97}"/>
              </a:ext>
            </a:extLst>
          </p:cNvPr>
          <p:cNvSpPr txBox="1"/>
          <p:nvPr/>
        </p:nvSpPr>
        <p:spPr>
          <a:xfrm>
            <a:off x="7243778" y="2991521"/>
            <a:ext cx="78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Trials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A0E4AA-28D4-1F1A-9575-67A1EBD8B0CA}"/>
              </a:ext>
            </a:extLst>
          </p:cNvPr>
          <p:cNvCxnSpPr>
            <a:cxnSpLocks/>
          </p:cNvCxnSpPr>
          <p:nvPr/>
        </p:nvCxnSpPr>
        <p:spPr>
          <a:xfrm>
            <a:off x="4660058" y="4081992"/>
            <a:ext cx="892380" cy="3862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C5BF79-8C06-84A7-EE55-83E68ADD662F}"/>
              </a:ext>
            </a:extLst>
          </p:cNvPr>
          <p:cNvSpPr txBox="1"/>
          <p:nvPr/>
        </p:nvSpPr>
        <p:spPr>
          <a:xfrm>
            <a:off x="8274137" y="5435145"/>
            <a:ext cx="256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Assumed Generative Model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E045C6-7504-8309-7800-78B976DCA766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9697718" y="2335297"/>
            <a:ext cx="2328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9FBE9F6-C864-FE15-1FB7-3E893C152CCA}"/>
              </a:ext>
            </a:extLst>
          </p:cNvPr>
          <p:cNvSpPr txBox="1"/>
          <p:nvPr/>
        </p:nvSpPr>
        <p:spPr>
          <a:xfrm>
            <a:off x="6907715" y="5665797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Conditions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AB5257-0239-75B4-4944-4C326AA51008}"/>
              </a:ext>
            </a:extLst>
          </p:cNvPr>
          <p:cNvSpPr txBox="1"/>
          <p:nvPr/>
        </p:nvSpPr>
        <p:spPr>
          <a:xfrm rot="20928416">
            <a:off x="3606431" y="6295432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Subjects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B3508D9-61D5-3A60-81BB-8722ADCCB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359" y="5774764"/>
            <a:ext cx="558800" cy="635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4D13D2-B3CE-66C7-B5D7-611E84D47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409" y="5652510"/>
            <a:ext cx="558800" cy="635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DF8B021-7564-6DCB-96FA-5CE73AF05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987" y="5513218"/>
            <a:ext cx="558800" cy="635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726AF4-6397-A7F5-B251-60D1A24B6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479" y="6017543"/>
            <a:ext cx="558800" cy="635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E05CAAA-5A28-06CE-D936-59D7E388C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200" y="5897018"/>
            <a:ext cx="558800" cy="635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E1D15DC-47FD-988F-B4B0-E811FBE27460}"/>
              </a:ext>
            </a:extLst>
          </p:cNvPr>
          <p:cNvSpPr txBox="1"/>
          <p:nvPr/>
        </p:nvSpPr>
        <p:spPr>
          <a:xfrm>
            <a:off x="3727200" y="5193773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Stimulus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3B09CCB-80F2-BA19-9F17-0E0DE007E983}"/>
              </a:ext>
            </a:extLst>
          </p:cNvPr>
          <p:cNvSpPr/>
          <p:nvPr/>
        </p:nvSpPr>
        <p:spPr>
          <a:xfrm>
            <a:off x="6540282" y="5059065"/>
            <a:ext cx="297070" cy="1566587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2876D32-3F1A-514D-AD16-E587D76B7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798" y="3361341"/>
            <a:ext cx="2912813" cy="2080694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A384C56B-BD97-C922-B43E-2367FCFDB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445"/>
            <a:ext cx="10515600" cy="1325563"/>
          </a:xfrm>
        </p:spPr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Experimental Paradigms and HDDM() counterparts</a:t>
            </a:r>
          </a:p>
        </p:txBody>
      </p:sp>
    </p:spTree>
    <p:extLst>
      <p:ext uri="{BB962C8B-B14F-4D97-AF65-F5344CB8AC3E}">
        <p14:creationId xmlns:p14="http://schemas.microsoft.com/office/powerpoint/2010/main" val="4031139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A49CC5BF-B4B8-948B-0D78-24DDB4D9A160}"/>
              </a:ext>
            </a:extLst>
          </p:cNvPr>
          <p:cNvSpPr txBox="1"/>
          <p:nvPr/>
        </p:nvSpPr>
        <p:spPr>
          <a:xfrm>
            <a:off x="172066" y="5418936"/>
            <a:ext cx="1521496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HDDM() class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7C14A6-4223-9596-720D-A08AD6EF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471" y="4389603"/>
            <a:ext cx="1935324" cy="238847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D8E1C9-0D09-1E45-98FF-92D5A06C10B8}"/>
              </a:ext>
            </a:extLst>
          </p:cNvPr>
          <p:cNvCxnSpPr/>
          <p:nvPr/>
        </p:nvCxnSpPr>
        <p:spPr>
          <a:xfrm flipV="1">
            <a:off x="5843188" y="4075268"/>
            <a:ext cx="0" cy="2627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B2E91C-74CA-89E6-6C40-19E15F7B6127}"/>
              </a:ext>
            </a:extLst>
          </p:cNvPr>
          <p:cNvCxnSpPr>
            <a:cxnSpLocks/>
          </p:cNvCxnSpPr>
          <p:nvPr/>
        </p:nvCxnSpPr>
        <p:spPr>
          <a:xfrm>
            <a:off x="5843188" y="4088716"/>
            <a:ext cx="1958118" cy="0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E1CC651-6FF2-9226-CD43-EA54E486FFD5}"/>
              </a:ext>
            </a:extLst>
          </p:cNvPr>
          <p:cNvSpPr txBox="1"/>
          <p:nvPr/>
        </p:nvSpPr>
        <p:spPr>
          <a:xfrm>
            <a:off x="5887204" y="3716522"/>
            <a:ext cx="190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Process Evidence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26B34C-E0D1-3C36-5A11-E722FF2C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95" y="2276769"/>
            <a:ext cx="1311933" cy="10907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B7754F-CC1A-98CE-EF20-CE602B7F0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2" y="2307716"/>
            <a:ext cx="842791" cy="10557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B0040E-62AB-DB00-72D6-BE7ED837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986" y="3432454"/>
            <a:ext cx="1006221" cy="69680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28F59A8-FB95-9BE6-4074-C910153D3039}"/>
              </a:ext>
            </a:extLst>
          </p:cNvPr>
          <p:cNvCxnSpPr>
            <a:cxnSpLocks/>
          </p:cNvCxnSpPr>
          <p:nvPr/>
        </p:nvCxnSpPr>
        <p:spPr>
          <a:xfrm flipV="1">
            <a:off x="4671556" y="2823553"/>
            <a:ext cx="0" cy="1251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A3B887-7DAD-C15C-FEAD-603EC3A03BB4}"/>
              </a:ext>
            </a:extLst>
          </p:cNvPr>
          <p:cNvCxnSpPr>
            <a:cxnSpLocks/>
          </p:cNvCxnSpPr>
          <p:nvPr/>
        </p:nvCxnSpPr>
        <p:spPr>
          <a:xfrm>
            <a:off x="4371319" y="2823553"/>
            <a:ext cx="300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43C0F37-99B6-BF91-7A66-D12DE0E193AD}"/>
              </a:ext>
            </a:extLst>
          </p:cNvPr>
          <p:cNvSpPr txBox="1"/>
          <p:nvPr/>
        </p:nvSpPr>
        <p:spPr>
          <a:xfrm>
            <a:off x="3340555" y="2641043"/>
            <a:ext cx="119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Covariates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CA73F9-56D2-CDF6-80A4-9906ED44749F}"/>
              </a:ext>
            </a:extLst>
          </p:cNvPr>
          <p:cNvCxnSpPr/>
          <p:nvPr/>
        </p:nvCxnSpPr>
        <p:spPr>
          <a:xfrm flipV="1">
            <a:off x="7389778" y="4088716"/>
            <a:ext cx="0" cy="2627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6C0E0B-C375-57D0-7D40-A5C571C090A7}"/>
              </a:ext>
            </a:extLst>
          </p:cNvPr>
          <p:cNvCxnSpPr>
            <a:cxnSpLocks/>
          </p:cNvCxnSpPr>
          <p:nvPr/>
        </p:nvCxnSpPr>
        <p:spPr>
          <a:xfrm flipV="1">
            <a:off x="10520349" y="1833117"/>
            <a:ext cx="0" cy="13970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594CABB-9ABB-EDDB-C7B5-E9B145C5A18C}"/>
              </a:ext>
            </a:extLst>
          </p:cNvPr>
          <p:cNvCxnSpPr>
            <a:cxnSpLocks/>
          </p:cNvCxnSpPr>
          <p:nvPr/>
        </p:nvCxnSpPr>
        <p:spPr>
          <a:xfrm flipV="1">
            <a:off x="5843190" y="2285991"/>
            <a:ext cx="0" cy="1332109"/>
          </a:xfrm>
          <a:prstGeom prst="line">
            <a:avLst/>
          </a:prstGeom>
          <a:ln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C9C0A3-4D11-90C9-38FA-FE8F5619C003}"/>
              </a:ext>
            </a:extLst>
          </p:cNvPr>
          <p:cNvCxnSpPr>
            <a:cxnSpLocks/>
          </p:cNvCxnSpPr>
          <p:nvPr/>
        </p:nvCxnSpPr>
        <p:spPr>
          <a:xfrm flipH="1">
            <a:off x="5843188" y="2285991"/>
            <a:ext cx="139418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5951F2-22DE-F69B-EFA2-D8E122B29394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9930523" y="2335297"/>
            <a:ext cx="0" cy="89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85DDB05-B379-F511-7109-7A2F6E623BA8}"/>
              </a:ext>
            </a:extLst>
          </p:cNvPr>
          <p:cNvSpPr txBox="1"/>
          <p:nvPr/>
        </p:nvSpPr>
        <p:spPr>
          <a:xfrm>
            <a:off x="7457250" y="2012131"/>
            <a:ext cx="247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Update parameters based on feedback (e.g. RL!)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766107-A1F0-F4F4-B9EC-AB28620F252C}"/>
              </a:ext>
            </a:extLst>
          </p:cNvPr>
          <p:cNvCxnSpPr>
            <a:cxnSpLocks/>
          </p:cNvCxnSpPr>
          <p:nvPr/>
        </p:nvCxnSpPr>
        <p:spPr>
          <a:xfrm flipH="1">
            <a:off x="6027926" y="1833117"/>
            <a:ext cx="449242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F80BDA-2BD8-99CB-E50A-A573889CD7FD}"/>
              </a:ext>
            </a:extLst>
          </p:cNvPr>
          <p:cNvCxnSpPr>
            <a:cxnSpLocks/>
          </p:cNvCxnSpPr>
          <p:nvPr/>
        </p:nvCxnSpPr>
        <p:spPr>
          <a:xfrm>
            <a:off x="3021232" y="2822122"/>
            <a:ext cx="300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1AF6BBC-CC14-1376-FDB7-6830411D4B1D}"/>
              </a:ext>
            </a:extLst>
          </p:cNvPr>
          <p:cNvCxnSpPr>
            <a:cxnSpLocks/>
          </p:cNvCxnSpPr>
          <p:nvPr/>
        </p:nvCxnSpPr>
        <p:spPr>
          <a:xfrm flipH="1" flipV="1">
            <a:off x="1739533" y="1796389"/>
            <a:ext cx="2083487" cy="157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4DA06D-7206-A06E-E0A6-B3731CF52724}"/>
              </a:ext>
            </a:extLst>
          </p:cNvPr>
          <p:cNvCxnSpPr>
            <a:cxnSpLocks/>
          </p:cNvCxnSpPr>
          <p:nvPr/>
        </p:nvCxnSpPr>
        <p:spPr>
          <a:xfrm flipV="1">
            <a:off x="1749880" y="1796389"/>
            <a:ext cx="0" cy="3429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5035300-F1DB-B3D4-9B8B-AA26C3671F8E}"/>
              </a:ext>
            </a:extLst>
          </p:cNvPr>
          <p:cNvSpPr txBox="1"/>
          <p:nvPr/>
        </p:nvSpPr>
        <p:spPr>
          <a:xfrm>
            <a:off x="3693446" y="1361966"/>
            <a:ext cx="2221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Condensed" panose="020B0506020202020204" pitchFamily="34" charset="0"/>
              </a:rPr>
              <a:t>Latent Process affecting trial-by-trial parameterization</a:t>
            </a:r>
          </a:p>
        </p:txBody>
      </p:sp>
      <p:sp>
        <p:nvSpPr>
          <p:cNvPr id="44" name="Circular Arrow 43">
            <a:extLst>
              <a:ext uri="{FF2B5EF4-FFF2-40B4-BE49-F238E27FC236}">
                <a16:creationId xmlns:a16="http://schemas.microsoft.com/office/drawing/2014/main" id="{325640FA-EEF4-B0C9-B75D-B38156592C0C}"/>
              </a:ext>
            </a:extLst>
          </p:cNvPr>
          <p:cNvSpPr/>
          <p:nvPr/>
        </p:nvSpPr>
        <p:spPr>
          <a:xfrm rot="17468778">
            <a:off x="7053456" y="2672128"/>
            <a:ext cx="995726" cy="1043354"/>
          </a:xfrm>
          <a:prstGeom prst="circularArrow">
            <a:avLst>
              <a:gd name="adj1" fmla="val 5354"/>
              <a:gd name="adj2" fmla="val 1142319"/>
              <a:gd name="adj3" fmla="val 8283428"/>
              <a:gd name="adj4" fmla="val 10501128"/>
              <a:gd name="adj5" fmla="val 870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Condensed" panose="020B0506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F7D5F1-C89F-B46C-F62B-C949FF3FBC97}"/>
              </a:ext>
            </a:extLst>
          </p:cNvPr>
          <p:cNvSpPr txBox="1"/>
          <p:nvPr/>
        </p:nvSpPr>
        <p:spPr>
          <a:xfrm>
            <a:off x="7243778" y="2991521"/>
            <a:ext cx="78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Trials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A0E4AA-28D4-1F1A-9575-67A1EBD8B0CA}"/>
              </a:ext>
            </a:extLst>
          </p:cNvPr>
          <p:cNvCxnSpPr>
            <a:cxnSpLocks/>
          </p:cNvCxnSpPr>
          <p:nvPr/>
        </p:nvCxnSpPr>
        <p:spPr>
          <a:xfrm>
            <a:off x="4660058" y="4081992"/>
            <a:ext cx="892380" cy="3862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C5BF79-8C06-84A7-EE55-83E68ADD662F}"/>
              </a:ext>
            </a:extLst>
          </p:cNvPr>
          <p:cNvSpPr txBox="1"/>
          <p:nvPr/>
        </p:nvSpPr>
        <p:spPr>
          <a:xfrm>
            <a:off x="8274137" y="5435145"/>
            <a:ext cx="256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Assumed Generative Model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E045C6-7504-8309-7800-78B976DCA766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9697718" y="2335297"/>
            <a:ext cx="2328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9FBE9F6-C864-FE15-1FB7-3E893C152CCA}"/>
              </a:ext>
            </a:extLst>
          </p:cNvPr>
          <p:cNvSpPr txBox="1"/>
          <p:nvPr/>
        </p:nvSpPr>
        <p:spPr>
          <a:xfrm>
            <a:off x="6907715" y="5665797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Conditions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AB5257-0239-75B4-4944-4C326AA51008}"/>
              </a:ext>
            </a:extLst>
          </p:cNvPr>
          <p:cNvSpPr txBox="1"/>
          <p:nvPr/>
        </p:nvSpPr>
        <p:spPr>
          <a:xfrm rot="20928416">
            <a:off x="3606431" y="6295432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Subjects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B3508D9-61D5-3A60-81BB-8722ADCCB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359" y="5774764"/>
            <a:ext cx="558800" cy="635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4D13D2-B3CE-66C7-B5D7-611E84D47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409" y="5652510"/>
            <a:ext cx="558800" cy="635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DF8B021-7564-6DCB-96FA-5CE73AF05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987" y="5513218"/>
            <a:ext cx="558800" cy="635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726AF4-6397-A7F5-B251-60D1A24B6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479" y="6017543"/>
            <a:ext cx="558800" cy="635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E05CAAA-5A28-06CE-D936-59D7E388C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200" y="5897018"/>
            <a:ext cx="558800" cy="635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E1D15DC-47FD-988F-B4B0-E811FBE27460}"/>
              </a:ext>
            </a:extLst>
          </p:cNvPr>
          <p:cNvSpPr txBox="1"/>
          <p:nvPr/>
        </p:nvSpPr>
        <p:spPr>
          <a:xfrm>
            <a:off x="3727200" y="5193773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Stimulus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3B09CCB-80F2-BA19-9F17-0E0DE007E983}"/>
              </a:ext>
            </a:extLst>
          </p:cNvPr>
          <p:cNvSpPr/>
          <p:nvPr/>
        </p:nvSpPr>
        <p:spPr>
          <a:xfrm>
            <a:off x="6540282" y="5059065"/>
            <a:ext cx="297070" cy="1566587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2876D32-3F1A-514D-AD16-E587D76B7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798" y="3361341"/>
            <a:ext cx="2912813" cy="2080694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AA5AAB6-DD14-B795-70D4-493DABEF35F5}"/>
              </a:ext>
            </a:extLst>
          </p:cNvPr>
          <p:cNvSpPr/>
          <p:nvPr/>
        </p:nvSpPr>
        <p:spPr>
          <a:xfrm>
            <a:off x="2371441" y="4408328"/>
            <a:ext cx="5590373" cy="2421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928F445-A162-34E8-D598-49B1B31D8E57}"/>
              </a:ext>
            </a:extLst>
          </p:cNvPr>
          <p:cNvCxnSpPr>
            <a:cxnSpLocks/>
            <a:stCxn id="59" idx="1"/>
            <a:endCxn id="56" idx="3"/>
          </p:cNvCxnSpPr>
          <p:nvPr/>
        </p:nvCxnSpPr>
        <p:spPr>
          <a:xfrm flipH="1">
            <a:off x="1693562" y="5618991"/>
            <a:ext cx="67787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Title 1">
            <a:extLst>
              <a:ext uri="{FF2B5EF4-FFF2-40B4-BE49-F238E27FC236}">
                <a16:creationId xmlns:a16="http://schemas.microsoft.com/office/drawing/2014/main" id="{84CFEFC2-A627-AFFC-72A2-F0CEEBD01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Experimental Paradigms and HDDM() counterparts</a:t>
            </a:r>
          </a:p>
        </p:txBody>
      </p:sp>
    </p:spTree>
    <p:extLst>
      <p:ext uri="{BB962C8B-B14F-4D97-AF65-F5344CB8AC3E}">
        <p14:creationId xmlns:p14="http://schemas.microsoft.com/office/powerpoint/2010/main" val="2358951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A49CC5BF-B4B8-948B-0D78-24DDB4D9A160}"/>
              </a:ext>
            </a:extLst>
          </p:cNvPr>
          <p:cNvSpPr txBox="1"/>
          <p:nvPr/>
        </p:nvSpPr>
        <p:spPr>
          <a:xfrm>
            <a:off x="0" y="5298567"/>
            <a:ext cx="2126412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Avenir Next Condensed Ultra Lig" panose="020B0206020202020204" pitchFamily="34" charset="77"/>
              </a:rPr>
              <a:t>HDDMStimCoding</a:t>
            </a:r>
            <a:r>
              <a:rPr lang="en-US" sz="2000" dirty="0">
                <a:latin typeface="Avenir Next Condensed Ultra Lig" panose="020B0206020202020204" pitchFamily="34" charset="77"/>
              </a:rPr>
              <a:t>() class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D8E1C9-0D09-1E45-98FF-92D5A06C10B8}"/>
              </a:ext>
            </a:extLst>
          </p:cNvPr>
          <p:cNvCxnSpPr/>
          <p:nvPr/>
        </p:nvCxnSpPr>
        <p:spPr>
          <a:xfrm flipV="1">
            <a:off x="5843188" y="4075268"/>
            <a:ext cx="0" cy="2627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B2E91C-74CA-89E6-6C40-19E15F7B6127}"/>
              </a:ext>
            </a:extLst>
          </p:cNvPr>
          <p:cNvCxnSpPr>
            <a:cxnSpLocks/>
          </p:cNvCxnSpPr>
          <p:nvPr/>
        </p:nvCxnSpPr>
        <p:spPr>
          <a:xfrm>
            <a:off x="5843188" y="4088716"/>
            <a:ext cx="1958118" cy="0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E1CC651-6FF2-9226-CD43-EA54E486FFD5}"/>
              </a:ext>
            </a:extLst>
          </p:cNvPr>
          <p:cNvSpPr txBox="1"/>
          <p:nvPr/>
        </p:nvSpPr>
        <p:spPr>
          <a:xfrm>
            <a:off x="5887204" y="3716522"/>
            <a:ext cx="190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Process Evidence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26B34C-E0D1-3C36-5A11-E722FF2CC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95" y="2276769"/>
            <a:ext cx="1311933" cy="10907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B7754F-CC1A-98CE-EF20-CE602B7F0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02" y="2307716"/>
            <a:ext cx="842791" cy="10557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B0040E-62AB-DB00-72D6-BE7ED8373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86" y="3432454"/>
            <a:ext cx="1006221" cy="69680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28F59A8-FB95-9BE6-4074-C910153D3039}"/>
              </a:ext>
            </a:extLst>
          </p:cNvPr>
          <p:cNvCxnSpPr>
            <a:cxnSpLocks/>
          </p:cNvCxnSpPr>
          <p:nvPr/>
        </p:nvCxnSpPr>
        <p:spPr>
          <a:xfrm flipV="1">
            <a:off x="4671556" y="2823553"/>
            <a:ext cx="0" cy="1251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A3B887-7DAD-C15C-FEAD-603EC3A03BB4}"/>
              </a:ext>
            </a:extLst>
          </p:cNvPr>
          <p:cNvCxnSpPr>
            <a:cxnSpLocks/>
          </p:cNvCxnSpPr>
          <p:nvPr/>
        </p:nvCxnSpPr>
        <p:spPr>
          <a:xfrm>
            <a:off x="4371319" y="2823553"/>
            <a:ext cx="300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43C0F37-99B6-BF91-7A66-D12DE0E193AD}"/>
              </a:ext>
            </a:extLst>
          </p:cNvPr>
          <p:cNvSpPr txBox="1"/>
          <p:nvPr/>
        </p:nvSpPr>
        <p:spPr>
          <a:xfrm>
            <a:off x="3340555" y="2641043"/>
            <a:ext cx="119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Covariates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CA73F9-56D2-CDF6-80A4-9906ED44749F}"/>
              </a:ext>
            </a:extLst>
          </p:cNvPr>
          <p:cNvCxnSpPr/>
          <p:nvPr/>
        </p:nvCxnSpPr>
        <p:spPr>
          <a:xfrm flipV="1">
            <a:off x="7389778" y="4088716"/>
            <a:ext cx="0" cy="2627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6C0E0B-C375-57D0-7D40-A5C571C090A7}"/>
              </a:ext>
            </a:extLst>
          </p:cNvPr>
          <p:cNvCxnSpPr>
            <a:cxnSpLocks/>
          </p:cNvCxnSpPr>
          <p:nvPr/>
        </p:nvCxnSpPr>
        <p:spPr>
          <a:xfrm flipV="1">
            <a:off x="10520349" y="1833117"/>
            <a:ext cx="0" cy="13970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594CABB-9ABB-EDDB-C7B5-E9B145C5A18C}"/>
              </a:ext>
            </a:extLst>
          </p:cNvPr>
          <p:cNvCxnSpPr>
            <a:cxnSpLocks/>
          </p:cNvCxnSpPr>
          <p:nvPr/>
        </p:nvCxnSpPr>
        <p:spPr>
          <a:xfrm flipV="1">
            <a:off x="5843190" y="2285991"/>
            <a:ext cx="0" cy="1332109"/>
          </a:xfrm>
          <a:prstGeom prst="line">
            <a:avLst/>
          </a:prstGeom>
          <a:ln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C9C0A3-4D11-90C9-38FA-FE8F5619C003}"/>
              </a:ext>
            </a:extLst>
          </p:cNvPr>
          <p:cNvCxnSpPr>
            <a:cxnSpLocks/>
          </p:cNvCxnSpPr>
          <p:nvPr/>
        </p:nvCxnSpPr>
        <p:spPr>
          <a:xfrm flipH="1">
            <a:off x="5843188" y="2285991"/>
            <a:ext cx="139418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5951F2-22DE-F69B-EFA2-D8E122B29394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9930523" y="2335297"/>
            <a:ext cx="0" cy="89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85DDB05-B379-F511-7109-7A2F6E623BA8}"/>
              </a:ext>
            </a:extLst>
          </p:cNvPr>
          <p:cNvSpPr txBox="1"/>
          <p:nvPr/>
        </p:nvSpPr>
        <p:spPr>
          <a:xfrm>
            <a:off x="7457250" y="2012131"/>
            <a:ext cx="247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Update parameters based on feedback (e.g. RL!)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766107-A1F0-F4F4-B9EC-AB28620F252C}"/>
              </a:ext>
            </a:extLst>
          </p:cNvPr>
          <p:cNvCxnSpPr>
            <a:cxnSpLocks/>
          </p:cNvCxnSpPr>
          <p:nvPr/>
        </p:nvCxnSpPr>
        <p:spPr>
          <a:xfrm flipH="1">
            <a:off x="6027926" y="1833117"/>
            <a:ext cx="449242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F80BDA-2BD8-99CB-E50A-A573889CD7FD}"/>
              </a:ext>
            </a:extLst>
          </p:cNvPr>
          <p:cNvCxnSpPr>
            <a:cxnSpLocks/>
          </p:cNvCxnSpPr>
          <p:nvPr/>
        </p:nvCxnSpPr>
        <p:spPr>
          <a:xfrm>
            <a:off x="3021232" y="2822122"/>
            <a:ext cx="300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1AF6BBC-CC14-1376-FDB7-6830411D4B1D}"/>
              </a:ext>
            </a:extLst>
          </p:cNvPr>
          <p:cNvCxnSpPr>
            <a:cxnSpLocks/>
          </p:cNvCxnSpPr>
          <p:nvPr/>
        </p:nvCxnSpPr>
        <p:spPr>
          <a:xfrm flipH="1" flipV="1">
            <a:off x="1739533" y="1796389"/>
            <a:ext cx="2083487" cy="157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4DA06D-7206-A06E-E0A6-B3731CF52724}"/>
              </a:ext>
            </a:extLst>
          </p:cNvPr>
          <p:cNvCxnSpPr>
            <a:cxnSpLocks/>
          </p:cNvCxnSpPr>
          <p:nvPr/>
        </p:nvCxnSpPr>
        <p:spPr>
          <a:xfrm flipV="1">
            <a:off x="1749880" y="1796389"/>
            <a:ext cx="0" cy="3429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5035300-F1DB-B3D4-9B8B-AA26C3671F8E}"/>
              </a:ext>
            </a:extLst>
          </p:cNvPr>
          <p:cNvSpPr txBox="1"/>
          <p:nvPr/>
        </p:nvSpPr>
        <p:spPr>
          <a:xfrm>
            <a:off x="3693446" y="1361966"/>
            <a:ext cx="2221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Condensed" panose="020B0506020202020204" pitchFamily="34" charset="0"/>
              </a:rPr>
              <a:t>Latent Process affecting trial-by-trial parameterization</a:t>
            </a:r>
          </a:p>
        </p:txBody>
      </p:sp>
      <p:sp>
        <p:nvSpPr>
          <p:cNvPr id="44" name="Circular Arrow 43">
            <a:extLst>
              <a:ext uri="{FF2B5EF4-FFF2-40B4-BE49-F238E27FC236}">
                <a16:creationId xmlns:a16="http://schemas.microsoft.com/office/drawing/2014/main" id="{325640FA-EEF4-B0C9-B75D-B38156592C0C}"/>
              </a:ext>
            </a:extLst>
          </p:cNvPr>
          <p:cNvSpPr/>
          <p:nvPr/>
        </p:nvSpPr>
        <p:spPr>
          <a:xfrm rot="17468778">
            <a:off x="7053456" y="2672128"/>
            <a:ext cx="995726" cy="1043354"/>
          </a:xfrm>
          <a:prstGeom prst="circularArrow">
            <a:avLst>
              <a:gd name="adj1" fmla="val 5354"/>
              <a:gd name="adj2" fmla="val 1142319"/>
              <a:gd name="adj3" fmla="val 8283428"/>
              <a:gd name="adj4" fmla="val 10501128"/>
              <a:gd name="adj5" fmla="val 870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Condensed" panose="020B0506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F7D5F1-C89F-B46C-F62B-C949FF3FBC97}"/>
              </a:ext>
            </a:extLst>
          </p:cNvPr>
          <p:cNvSpPr txBox="1"/>
          <p:nvPr/>
        </p:nvSpPr>
        <p:spPr>
          <a:xfrm>
            <a:off x="7243778" y="2991521"/>
            <a:ext cx="78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Trials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A0E4AA-28D4-1F1A-9575-67A1EBD8B0CA}"/>
              </a:ext>
            </a:extLst>
          </p:cNvPr>
          <p:cNvCxnSpPr>
            <a:cxnSpLocks/>
          </p:cNvCxnSpPr>
          <p:nvPr/>
        </p:nvCxnSpPr>
        <p:spPr>
          <a:xfrm>
            <a:off x="4660058" y="4081992"/>
            <a:ext cx="892380" cy="3862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C5BF79-8C06-84A7-EE55-83E68ADD662F}"/>
              </a:ext>
            </a:extLst>
          </p:cNvPr>
          <p:cNvSpPr txBox="1"/>
          <p:nvPr/>
        </p:nvSpPr>
        <p:spPr>
          <a:xfrm>
            <a:off x="8274137" y="5435145"/>
            <a:ext cx="256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Assumed Generative Model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E045C6-7504-8309-7800-78B976DCA766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9697718" y="2335297"/>
            <a:ext cx="2328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9FBE9F6-C864-FE15-1FB7-3E893C152CCA}"/>
              </a:ext>
            </a:extLst>
          </p:cNvPr>
          <p:cNvSpPr txBox="1"/>
          <p:nvPr/>
        </p:nvSpPr>
        <p:spPr>
          <a:xfrm>
            <a:off x="6958515" y="5665797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Conditions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AB5257-0239-75B4-4944-4C326AA51008}"/>
              </a:ext>
            </a:extLst>
          </p:cNvPr>
          <p:cNvSpPr txBox="1"/>
          <p:nvPr/>
        </p:nvSpPr>
        <p:spPr>
          <a:xfrm rot="20928416">
            <a:off x="3606431" y="6295432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Subjects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B3508D9-61D5-3A60-81BB-8722ADCCB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359" y="5774764"/>
            <a:ext cx="558800" cy="635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4D13D2-B3CE-66C7-B5D7-611E84D47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409" y="5652510"/>
            <a:ext cx="558800" cy="635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DF8B021-7564-6DCB-96FA-5CE73AF05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987" y="5513218"/>
            <a:ext cx="558800" cy="635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726AF4-6397-A7F5-B251-60D1A24B6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479" y="6017543"/>
            <a:ext cx="558800" cy="635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E05CAAA-5A28-06CE-D936-59D7E388C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200" y="5897018"/>
            <a:ext cx="558800" cy="635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E1D15DC-47FD-988F-B4B0-E811FBE27460}"/>
              </a:ext>
            </a:extLst>
          </p:cNvPr>
          <p:cNvSpPr txBox="1"/>
          <p:nvPr/>
        </p:nvSpPr>
        <p:spPr>
          <a:xfrm>
            <a:off x="3727200" y="5193773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Stimulus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3B09CCB-80F2-BA19-9F17-0E0DE007E983}"/>
              </a:ext>
            </a:extLst>
          </p:cNvPr>
          <p:cNvSpPr/>
          <p:nvPr/>
        </p:nvSpPr>
        <p:spPr>
          <a:xfrm>
            <a:off x="6702842" y="5059065"/>
            <a:ext cx="297070" cy="1566587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2876D32-3F1A-514D-AD16-E587D76B7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6798" y="3361341"/>
            <a:ext cx="2912813" cy="2080694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AA5AAB6-DD14-B795-70D4-493DABEF35F5}"/>
              </a:ext>
            </a:extLst>
          </p:cNvPr>
          <p:cNvSpPr/>
          <p:nvPr/>
        </p:nvSpPr>
        <p:spPr>
          <a:xfrm>
            <a:off x="2371441" y="4408328"/>
            <a:ext cx="5590373" cy="2421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B9273D7-5BCD-4863-BA2A-0E0E2542C4CF}"/>
              </a:ext>
            </a:extLst>
          </p:cNvPr>
          <p:cNvCxnSpPr>
            <a:cxnSpLocks/>
          </p:cNvCxnSpPr>
          <p:nvPr/>
        </p:nvCxnSpPr>
        <p:spPr>
          <a:xfrm flipH="1">
            <a:off x="1693562" y="5785435"/>
            <a:ext cx="67787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D0D00E4F-F076-9079-FFD2-81F559DAF6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3646" y="5112739"/>
            <a:ext cx="1487236" cy="1383475"/>
          </a:xfrm>
          <a:prstGeom prst="rect">
            <a:avLst/>
          </a:prstGeom>
        </p:spPr>
      </p:pic>
      <p:sp>
        <p:nvSpPr>
          <p:cNvPr id="62" name="Title 1">
            <a:extLst>
              <a:ext uri="{FF2B5EF4-FFF2-40B4-BE49-F238E27FC236}">
                <a16:creationId xmlns:a16="http://schemas.microsoft.com/office/drawing/2014/main" id="{6E294186-7217-7974-306D-1AACD1A39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Experimental Paradigms and HDDM() counterparts</a:t>
            </a:r>
          </a:p>
        </p:txBody>
      </p:sp>
    </p:spTree>
    <p:extLst>
      <p:ext uri="{BB962C8B-B14F-4D97-AF65-F5344CB8AC3E}">
        <p14:creationId xmlns:p14="http://schemas.microsoft.com/office/powerpoint/2010/main" val="3657329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97C14A6-4223-9596-720D-A08AD6EF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564" y="4477796"/>
            <a:ext cx="1054101" cy="130091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D8E1C9-0D09-1E45-98FF-92D5A06C10B8}"/>
              </a:ext>
            </a:extLst>
          </p:cNvPr>
          <p:cNvCxnSpPr/>
          <p:nvPr/>
        </p:nvCxnSpPr>
        <p:spPr>
          <a:xfrm flipV="1">
            <a:off x="5843188" y="4075268"/>
            <a:ext cx="0" cy="2627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B2E91C-74CA-89E6-6C40-19E15F7B6127}"/>
              </a:ext>
            </a:extLst>
          </p:cNvPr>
          <p:cNvCxnSpPr>
            <a:cxnSpLocks/>
          </p:cNvCxnSpPr>
          <p:nvPr/>
        </p:nvCxnSpPr>
        <p:spPr>
          <a:xfrm>
            <a:off x="5843188" y="4088716"/>
            <a:ext cx="1958118" cy="0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E1CC651-6FF2-9226-CD43-EA54E486FFD5}"/>
              </a:ext>
            </a:extLst>
          </p:cNvPr>
          <p:cNvSpPr txBox="1"/>
          <p:nvPr/>
        </p:nvSpPr>
        <p:spPr>
          <a:xfrm>
            <a:off x="5887204" y="3716522"/>
            <a:ext cx="190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Process Evidence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26B34C-E0D1-3C36-5A11-E722FF2C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95" y="2276769"/>
            <a:ext cx="1311933" cy="10907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B7754F-CC1A-98CE-EF20-CE602B7F0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2" y="2307716"/>
            <a:ext cx="842791" cy="10557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B0040E-62AB-DB00-72D6-BE7ED837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986" y="3432454"/>
            <a:ext cx="1006221" cy="69680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28F59A8-FB95-9BE6-4074-C910153D3039}"/>
              </a:ext>
            </a:extLst>
          </p:cNvPr>
          <p:cNvCxnSpPr>
            <a:cxnSpLocks/>
          </p:cNvCxnSpPr>
          <p:nvPr/>
        </p:nvCxnSpPr>
        <p:spPr>
          <a:xfrm flipV="1">
            <a:off x="4671556" y="2823553"/>
            <a:ext cx="0" cy="1251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A3B887-7DAD-C15C-FEAD-603EC3A03BB4}"/>
              </a:ext>
            </a:extLst>
          </p:cNvPr>
          <p:cNvCxnSpPr>
            <a:cxnSpLocks/>
          </p:cNvCxnSpPr>
          <p:nvPr/>
        </p:nvCxnSpPr>
        <p:spPr>
          <a:xfrm>
            <a:off x="4371319" y="2823553"/>
            <a:ext cx="300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43C0F37-99B6-BF91-7A66-D12DE0E193AD}"/>
              </a:ext>
            </a:extLst>
          </p:cNvPr>
          <p:cNvSpPr txBox="1"/>
          <p:nvPr/>
        </p:nvSpPr>
        <p:spPr>
          <a:xfrm>
            <a:off x="3340555" y="2641043"/>
            <a:ext cx="119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Covariates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CA73F9-56D2-CDF6-80A4-9906ED44749F}"/>
              </a:ext>
            </a:extLst>
          </p:cNvPr>
          <p:cNvCxnSpPr/>
          <p:nvPr/>
        </p:nvCxnSpPr>
        <p:spPr>
          <a:xfrm flipV="1">
            <a:off x="7389778" y="4088716"/>
            <a:ext cx="0" cy="2627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6C0E0B-C375-57D0-7D40-A5C571C090A7}"/>
              </a:ext>
            </a:extLst>
          </p:cNvPr>
          <p:cNvCxnSpPr>
            <a:cxnSpLocks/>
          </p:cNvCxnSpPr>
          <p:nvPr/>
        </p:nvCxnSpPr>
        <p:spPr>
          <a:xfrm flipV="1">
            <a:off x="10520349" y="1833117"/>
            <a:ext cx="0" cy="13970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594CABB-9ABB-EDDB-C7B5-E9B145C5A18C}"/>
              </a:ext>
            </a:extLst>
          </p:cNvPr>
          <p:cNvCxnSpPr>
            <a:cxnSpLocks/>
          </p:cNvCxnSpPr>
          <p:nvPr/>
        </p:nvCxnSpPr>
        <p:spPr>
          <a:xfrm flipV="1">
            <a:off x="5843190" y="2285991"/>
            <a:ext cx="0" cy="1332109"/>
          </a:xfrm>
          <a:prstGeom prst="line">
            <a:avLst/>
          </a:prstGeom>
          <a:ln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C9C0A3-4D11-90C9-38FA-FE8F5619C003}"/>
              </a:ext>
            </a:extLst>
          </p:cNvPr>
          <p:cNvCxnSpPr>
            <a:cxnSpLocks/>
          </p:cNvCxnSpPr>
          <p:nvPr/>
        </p:nvCxnSpPr>
        <p:spPr>
          <a:xfrm flipH="1">
            <a:off x="5843188" y="2285991"/>
            <a:ext cx="139418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5951F2-22DE-F69B-EFA2-D8E122B29394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9930523" y="2335297"/>
            <a:ext cx="0" cy="89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85DDB05-B379-F511-7109-7A2F6E623BA8}"/>
              </a:ext>
            </a:extLst>
          </p:cNvPr>
          <p:cNvSpPr txBox="1"/>
          <p:nvPr/>
        </p:nvSpPr>
        <p:spPr>
          <a:xfrm>
            <a:off x="7457250" y="2012131"/>
            <a:ext cx="247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Update parameters based on feedback (e.g. RL!)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766107-A1F0-F4F4-B9EC-AB28620F252C}"/>
              </a:ext>
            </a:extLst>
          </p:cNvPr>
          <p:cNvCxnSpPr>
            <a:cxnSpLocks/>
          </p:cNvCxnSpPr>
          <p:nvPr/>
        </p:nvCxnSpPr>
        <p:spPr>
          <a:xfrm flipH="1">
            <a:off x="6027926" y="1833117"/>
            <a:ext cx="449242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F80BDA-2BD8-99CB-E50A-A573889CD7FD}"/>
              </a:ext>
            </a:extLst>
          </p:cNvPr>
          <p:cNvCxnSpPr>
            <a:cxnSpLocks/>
          </p:cNvCxnSpPr>
          <p:nvPr/>
        </p:nvCxnSpPr>
        <p:spPr>
          <a:xfrm>
            <a:off x="3021232" y="2822122"/>
            <a:ext cx="300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1AF6BBC-CC14-1376-FDB7-6830411D4B1D}"/>
              </a:ext>
            </a:extLst>
          </p:cNvPr>
          <p:cNvCxnSpPr>
            <a:cxnSpLocks/>
          </p:cNvCxnSpPr>
          <p:nvPr/>
        </p:nvCxnSpPr>
        <p:spPr>
          <a:xfrm flipH="1" flipV="1">
            <a:off x="1739533" y="1796389"/>
            <a:ext cx="2083487" cy="157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4DA06D-7206-A06E-E0A6-B3731CF52724}"/>
              </a:ext>
            </a:extLst>
          </p:cNvPr>
          <p:cNvCxnSpPr>
            <a:cxnSpLocks/>
          </p:cNvCxnSpPr>
          <p:nvPr/>
        </p:nvCxnSpPr>
        <p:spPr>
          <a:xfrm flipV="1">
            <a:off x="1749880" y="1796389"/>
            <a:ext cx="0" cy="3429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5035300-F1DB-B3D4-9B8B-AA26C3671F8E}"/>
              </a:ext>
            </a:extLst>
          </p:cNvPr>
          <p:cNvSpPr txBox="1"/>
          <p:nvPr/>
        </p:nvSpPr>
        <p:spPr>
          <a:xfrm>
            <a:off x="3693446" y="1361966"/>
            <a:ext cx="2221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Condensed" panose="020B0506020202020204" pitchFamily="34" charset="0"/>
              </a:rPr>
              <a:t>Latent Process affecting trial-by-trial parameterization</a:t>
            </a:r>
          </a:p>
        </p:txBody>
      </p:sp>
      <p:sp>
        <p:nvSpPr>
          <p:cNvPr id="44" name="Circular Arrow 43">
            <a:extLst>
              <a:ext uri="{FF2B5EF4-FFF2-40B4-BE49-F238E27FC236}">
                <a16:creationId xmlns:a16="http://schemas.microsoft.com/office/drawing/2014/main" id="{325640FA-EEF4-B0C9-B75D-B38156592C0C}"/>
              </a:ext>
            </a:extLst>
          </p:cNvPr>
          <p:cNvSpPr/>
          <p:nvPr/>
        </p:nvSpPr>
        <p:spPr>
          <a:xfrm rot="17468778">
            <a:off x="7053456" y="2672128"/>
            <a:ext cx="995726" cy="1043354"/>
          </a:xfrm>
          <a:prstGeom prst="circularArrow">
            <a:avLst>
              <a:gd name="adj1" fmla="val 5354"/>
              <a:gd name="adj2" fmla="val 1142319"/>
              <a:gd name="adj3" fmla="val 8283428"/>
              <a:gd name="adj4" fmla="val 10501128"/>
              <a:gd name="adj5" fmla="val 870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Condensed" panose="020B0506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F7D5F1-C89F-B46C-F62B-C949FF3FBC97}"/>
              </a:ext>
            </a:extLst>
          </p:cNvPr>
          <p:cNvSpPr txBox="1"/>
          <p:nvPr/>
        </p:nvSpPr>
        <p:spPr>
          <a:xfrm>
            <a:off x="7243778" y="2991521"/>
            <a:ext cx="78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Trials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A0E4AA-28D4-1F1A-9575-67A1EBD8B0CA}"/>
              </a:ext>
            </a:extLst>
          </p:cNvPr>
          <p:cNvCxnSpPr>
            <a:cxnSpLocks/>
          </p:cNvCxnSpPr>
          <p:nvPr/>
        </p:nvCxnSpPr>
        <p:spPr>
          <a:xfrm>
            <a:off x="4660058" y="4081992"/>
            <a:ext cx="892380" cy="3862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C5BF79-8C06-84A7-EE55-83E68ADD662F}"/>
              </a:ext>
            </a:extLst>
          </p:cNvPr>
          <p:cNvSpPr txBox="1"/>
          <p:nvPr/>
        </p:nvSpPr>
        <p:spPr>
          <a:xfrm>
            <a:off x="8274137" y="5435145"/>
            <a:ext cx="256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Assumed Generative Model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E045C6-7504-8309-7800-78B976DCA766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9697718" y="2335297"/>
            <a:ext cx="2328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9FBE9F6-C864-FE15-1FB7-3E893C152CCA}"/>
              </a:ext>
            </a:extLst>
          </p:cNvPr>
          <p:cNvSpPr txBox="1"/>
          <p:nvPr/>
        </p:nvSpPr>
        <p:spPr>
          <a:xfrm>
            <a:off x="6968675" y="5665797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Conditions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AB5257-0239-75B4-4944-4C326AA51008}"/>
              </a:ext>
            </a:extLst>
          </p:cNvPr>
          <p:cNvSpPr txBox="1"/>
          <p:nvPr/>
        </p:nvSpPr>
        <p:spPr>
          <a:xfrm rot="20928416">
            <a:off x="3606431" y="6295432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Subjects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B3508D9-61D5-3A60-81BB-8722ADCCB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359" y="5774764"/>
            <a:ext cx="558800" cy="635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4D13D2-B3CE-66C7-B5D7-611E84D47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409" y="5652510"/>
            <a:ext cx="558800" cy="635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DF8B021-7564-6DCB-96FA-5CE73AF05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987" y="5513218"/>
            <a:ext cx="558800" cy="635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726AF4-6397-A7F5-B251-60D1A24B6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479" y="6017543"/>
            <a:ext cx="558800" cy="635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E05CAAA-5A28-06CE-D936-59D7E388C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200" y="5897018"/>
            <a:ext cx="558800" cy="635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E1D15DC-47FD-988F-B4B0-E811FBE27460}"/>
              </a:ext>
            </a:extLst>
          </p:cNvPr>
          <p:cNvSpPr txBox="1"/>
          <p:nvPr/>
        </p:nvSpPr>
        <p:spPr>
          <a:xfrm>
            <a:off x="3727200" y="5193773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Stimulus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3B09CCB-80F2-BA19-9F17-0E0DE007E983}"/>
              </a:ext>
            </a:extLst>
          </p:cNvPr>
          <p:cNvSpPr/>
          <p:nvPr/>
        </p:nvSpPr>
        <p:spPr>
          <a:xfrm>
            <a:off x="6692682" y="5059065"/>
            <a:ext cx="297070" cy="1566587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2876D32-3F1A-514D-AD16-E587D76B7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798" y="3361341"/>
            <a:ext cx="2912813" cy="20806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EB3390-CF83-762E-C8C9-C85A67C28F2D}"/>
              </a:ext>
            </a:extLst>
          </p:cNvPr>
          <p:cNvSpPr/>
          <p:nvPr/>
        </p:nvSpPr>
        <p:spPr>
          <a:xfrm>
            <a:off x="508000" y="1361966"/>
            <a:ext cx="5252720" cy="3027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4176D4-E96D-E35A-2ACD-BB0D1943F05C}"/>
              </a:ext>
            </a:extLst>
          </p:cNvPr>
          <p:cNvSpPr txBox="1"/>
          <p:nvPr/>
        </p:nvSpPr>
        <p:spPr>
          <a:xfrm>
            <a:off x="27250" y="5498787"/>
            <a:ext cx="2188744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Avenir Next Condensed Ultra Lig" panose="020B0206020202020204" pitchFamily="34" charset="77"/>
              </a:rPr>
              <a:t>HDDMRegressor</a:t>
            </a:r>
            <a:r>
              <a:rPr lang="en-US" sz="2000" dirty="0">
                <a:latin typeface="Avenir Next Condensed Ultra Lig" panose="020B0206020202020204" pitchFamily="34" charset="77"/>
              </a:rPr>
              <a:t>() </a:t>
            </a: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class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BCD2201-D30D-97C7-47A3-44B648B93AC2}"/>
              </a:ext>
            </a:extLst>
          </p:cNvPr>
          <p:cNvSpPr/>
          <p:nvPr/>
        </p:nvSpPr>
        <p:spPr>
          <a:xfrm>
            <a:off x="2371441" y="4408328"/>
            <a:ext cx="5590373" cy="2421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A6F27CB-B04F-410C-FA9A-649AD7D4BF39}"/>
              </a:ext>
            </a:extLst>
          </p:cNvPr>
          <p:cNvCxnSpPr>
            <a:cxnSpLocks/>
          </p:cNvCxnSpPr>
          <p:nvPr/>
        </p:nvCxnSpPr>
        <p:spPr>
          <a:xfrm flipH="1">
            <a:off x="1693562" y="5703644"/>
            <a:ext cx="67787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5E99A6-4209-C2F2-F229-E59442208F9F}"/>
              </a:ext>
            </a:extLst>
          </p:cNvPr>
          <p:cNvCxnSpPr>
            <a:cxnSpLocks/>
          </p:cNvCxnSpPr>
          <p:nvPr/>
        </p:nvCxnSpPr>
        <p:spPr>
          <a:xfrm>
            <a:off x="1076960" y="4408328"/>
            <a:ext cx="0" cy="10268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3C7F673E-D781-015F-22A1-AA9BA0729A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26" y="5776364"/>
            <a:ext cx="1075194" cy="1000180"/>
          </a:xfrm>
          <a:prstGeom prst="rect">
            <a:avLst/>
          </a:prstGeom>
        </p:spPr>
      </p:pic>
      <p:sp>
        <p:nvSpPr>
          <p:cNvPr id="64" name="Title 1">
            <a:extLst>
              <a:ext uri="{FF2B5EF4-FFF2-40B4-BE49-F238E27FC236}">
                <a16:creationId xmlns:a16="http://schemas.microsoft.com/office/drawing/2014/main" id="{9E4844E7-8200-5A25-A244-92C8EBFF1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Experimental Paradigms and HDDM() counterparts</a:t>
            </a:r>
          </a:p>
        </p:txBody>
      </p:sp>
    </p:spTree>
    <p:extLst>
      <p:ext uri="{BB962C8B-B14F-4D97-AF65-F5344CB8AC3E}">
        <p14:creationId xmlns:p14="http://schemas.microsoft.com/office/powerpoint/2010/main" val="2492027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44176D4-E96D-E35A-2ACD-BB0D1943F05C}"/>
              </a:ext>
            </a:extLst>
          </p:cNvPr>
          <p:cNvSpPr txBox="1"/>
          <p:nvPr/>
        </p:nvSpPr>
        <p:spPr>
          <a:xfrm>
            <a:off x="9662158" y="1202254"/>
            <a:ext cx="2529842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Avenir Next Condensed Ultra Lig" panose="020B0206020202020204" pitchFamily="34" charset="77"/>
              </a:rPr>
              <a:t>HDDMrl</a:t>
            </a:r>
            <a:r>
              <a:rPr lang="en-US" sz="2000" dirty="0">
                <a:latin typeface="Avenir Next Condensed Ultra Lig" panose="020B0206020202020204" pitchFamily="34" charset="77"/>
              </a:rPr>
              <a:t>() class</a:t>
            </a: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(we won’t really talk about it)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7C14A6-4223-9596-720D-A08AD6EF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471" y="4389603"/>
            <a:ext cx="1935324" cy="238847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D8E1C9-0D09-1E45-98FF-92D5A06C10B8}"/>
              </a:ext>
            </a:extLst>
          </p:cNvPr>
          <p:cNvCxnSpPr/>
          <p:nvPr/>
        </p:nvCxnSpPr>
        <p:spPr>
          <a:xfrm flipV="1">
            <a:off x="5843188" y="4075268"/>
            <a:ext cx="0" cy="2627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B2E91C-74CA-89E6-6C40-19E15F7B6127}"/>
              </a:ext>
            </a:extLst>
          </p:cNvPr>
          <p:cNvCxnSpPr>
            <a:cxnSpLocks/>
          </p:cNvCxnSpPr>
          <p:nvPr/>
        </p:nvCxnSpPr>
        <p:spPr>
          <a:xfrm>
            <a:off x="5843188" y="4088716"/>
            <a:ext cx="1958118" cy="0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E1CC651-6FF2-9226-CD43-EA54E486FFD5}"/>
              </a:ext>
            </a:extLst>
          </p:cNvPr>
          <p:cNvSpPr txBox="1"/>
          <p:nvPr/>
        </p:nvSpPr>
        <p:spPr>
          <a:xfrm>
            <a:off x="5887204" y="3716522"/>
            <a:ext cx="190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Process Evidence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26B34C-E0D1-3C36-5A11-E722FF2C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95" y="2276769"/>
            <a:ext cx="1311933" cy="10907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B7754F-CC1A-98CE-EF20-CE602B7F0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2" y="2307716"/>
            <a:ext cx="842791" cy="10557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B0040E-62AB-DB00-72D6-BE7ED837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986" y="3432454"/>
            <a:ext cx="1006221" cy="69680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28F59A8-FB95-9BE6-4074-C910153D3039}"/>
              </a:ext>
            </a:extLst>
          </p:cNvPr>
          <p:cNvCxnSpPr>
            <a:cxnSpLocks/>
          </p:cNvCxnSpPr>
          <p:nvPr/>
        </p:nvCxnSpPr>
        <p:spPr>
          <a:xfrm flipV="1">
            <a:off x="4671556" y="2823553"/>
            <a:ext cx="0" cy="1251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A3B887-7DAD-C15C-FEAD-603EC3A03BB4}"/>
              </a:ext>
            </a:extLst>
          </p:cNvPr>
          <p:cNvCxnSpPr>
            <a:cxnSpLocks/>
          </p:cNvCxnSpPr>
          <p:nvPr/>
        </p:nvCxnSpPr>
        <p:spPr>
          <a:xfrm>
            <a:off x="4371319" y="2823553"/>
            <a:ext cx="300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43C0F37-99B6-BF91-7A66-D12DE0E193AD}"/>
              </a:ext>
            </a:extLst>
          </p:cNvPr>
          <p:cNvSpPr txBox="1"/>
          <p:nvPr/>
        </p:nvSpPr>
        <p:spPr>
          <a:xfrm>
            <a:off x="3340555" y="2641043"/>
            <a:ext cx="119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Covariates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CA73F9-56D2-CDF6-80A4-9906ED44749F}"/>
              </a:ext>
            </a:extLst>
          </p:cNvPr>
          <p:cNvCxnSpPr/>
          <p:nvPr/>
        </p:nvCxnSpPr>
        <p:spPr>
          <a:xfrm flipV="1">
            <a:off x="7389778" y="4088716"/>
            <a:ext cx="0" cy="2627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6C0E0B-C375-57D0-7D40-A5C571C090A7}"/>
              </a:ext>
            </a:extLst>
          </p:cNvPr>
          <p:cNvCxnSpPr>
            <a:cxnSpLocks/>
          </p:cNvCxnSpPr>
          <p:nvPr/>
        </p:nvCxnSpPr>
        <p:spPr>
          <a:xfrm flipV="1">
            <a:off x="10520349" y="1833117"/>
            <a:ext cx="0" cy="13970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594CABB-9ABB-EDDB-C7B5-E9B145C5A18C}"/>
              </a:ext>
            </a:extLst>
          </p:cNvPr>
          <p:cNvCxnSpPr>
            <a:cxnSpLocks/>
          </p:cNvCxnSpPr>
          <p:nvPr/>
        </p:nvCxnSpPr>
        <p:spPr>
          <a:xfrm flipV="1">
            <a:off x="5843190" y="2285991"/>
            <a:ext cx="0" cy="1332109"/>
          </a:xfrm>
          <a:prstGeom prst="line">
            <a:avLst/>
          </a:prstGeom>
          <a:ln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C9C0A3-4D11-90C9-38FA-FE8F5619C003}"/>
              </a:ext>
            </a:extLst>
          </p:cNvPr>
          <p:cNvCxnSpPr>
            <a:cxnSpLocks/>
          </p:cNvCxnSpPr>
          <p:nvPr/>
        </p:nvCxnSpPr>
        <p:spPr>
          <a:xfrm flipH="1">
            <a:off x="5843188" y="2285991"/>
            <a:ext cx="139418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5951F2-22DE-F69B-EFA2-D8E122B29394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9930523" y="2335297"/>
            <a:ext cx="0" cy="89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85DDB05-B379-F511-7109-7A2F6E623BA8}"/>
              </a:ext>
            </a:extLst>
          </p:cNvPr>
          <p:cNvSpPr txBox="1"/>
          <p:nvPr/>
        </p:nvSpPr>
        <p:spPr>
          <a:xfrm>
            <a:off x="7457250" y="2012131"/>
            <a:ext cx="247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Update parameters based on feedback (e.g. RL!)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766107-A1F0-F4F4-B9EC-AB28620F252C}"/>
              </a:ext>
            </a:extLst>
          </p:cNvPr>
          <p:cNvCxnSpPr>
            <a:cxnSpLocks/>
          </p:cNvCxnSpPr>
          <p:nvPr/>
        </p:nvCxnSpPr>
        <p:spPr>
          <a:xfrm flipH="1">
            <a:off x="6027926" y="1833117"/>
            <a:ext cx="449242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F80BDA-2BD8-99CB-E50A-A573889CD7FD}"/>
              </a:ext>
            </a:extLst>
          </p:cNvPr>
          <p:cNvCxnSpPr>
            <a:cxnSpLocks/>
          </p:cNvCxnSpPr>
          <p:nvPr/>
        </p:nvCxnSpPr>
        <p:spPr>
          <a:xfrm>
            <a:off x="3021232" y="2822122"/>
            <a:ext cx="300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1AF6BBC-CC14-1376-FDB7-6830411D4B1D}"/>
              </a:ext>
            </a:extLst>
          </p:cNvPr>
          <p:cNvCxnSpPr>
            <a:cxnSpLocks/>
          </p:cNvCxnSpPr>
          <p:nvPr/>
        </p:nvCxnSpPr>
        <p:spPr>
          <a:xfrm flipH="1" flipV="1">
            <a:off x="1739533" y="1796389"/>
            <a:ext cx="2083487" cy="157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4DA06D-7206-A06E-E0A6-B3731CF52724}"/>
              </a:ext>
            </a:extLst>
          </p:cNvPr>
          <p:cNvCxnSpPr>
            <a:cxnSpLocks/>
          </p:cNvCxnSpPr>
          <p:nvPr/>
        </p:nvCxnSpPr>
        <p:spPr>
          <a:xfrm flipV="1">
            <a:off x="1749880" y="1796389"/>
            <a:ext cx="0" cy="3429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5035300-F1DB-B3D4-9B8B-AA26C3671F8E}"/>
              </a:ext>
            </a:extLst>
          </p:cNvPr>
          <p:cNvSpPr txBox="1"/>
          <p:nvPr/>
        </p:nvSpPr>
        <p:spPr>
          <a:xfrm>
            <a:off x="3693446" y="1361966"/>
            <a:ext cx="2221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Condensed" panose="020B0506020202020204" pitchFamily="34" charset="0"/>
              </a:rPr>
              <a:t>Latent Process affecting trial-by-trial parameterization</a:t>
            </a:r>
          </a:p>
        </p:txBody>
      </p:sp>
      <p:sp>
        <p:nvSpPr>
          <p:cNvPr id="44" name="Circular Arrow 43">
            <a:extLst>
              <a:ext uri="{FF2B5EF4-FFF2-40B4-BE49-F238E27FC236}">
                <a16:creationId xmlns:a16="http://schemas.microsoft.com/office/drawing/2014/main" id="{325640FA-EEF4-B0C9-B75D-B38156592C0C}"/>
              </a:ext>
            </a:extLst>
          </p:cNvPr>
          <p:cNvSpPr/>
          <p:nvPr/>
        </p:nvSpPr>
        <p:spPr>
          <a:xfrm rot="17468778">
            <a:off x="7053456" y="2672128"/>
            <a:ext cx="995726" cy="1043354"/>
          </a:xfrm>
          <a:prstGeom prst="circularArrow">
            <a:avLst>
              <a:gd name="adj1" fmla="val 5354"/>
              <a:gd name="adj2" fmla="val 1142319"/>
              <a:gd name="adj3" fmla="val 8283428"/>
              <a:gd name="adj4" fmla="val 10501128"/>
              <a:gd name="adj5" fmla="val 870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Condensed" panose="020B0506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F7D5F1-C89F-B46C-F62B-C949FF3FBC97}"/>
              </a:ext>
            </a:extLst>
          </p:cNvPr>
          <p:cNvSpPr txBox="1"/>
          <p:nvPr/>
        </p:nvSpPr>
        <p:spPr>
          <a:xfrm>
            <a:off x="7243778" y="2991521"/>
            <a:ext cx="78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Trials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A0E4AA-28D4-1F1A-9575-67A1EBD8B0CA}"/>
              </a:ext>
            </a:extLst>
          </p:cNvPr>
          <p:cNvCxnSpPr>
            <a:cxnSpLocks/>
          </p:cNvCxnSpPr>
          <p:nvPr/>
        </p:nvCxnSpPr>
        <p:spPr>
          <a:xfrm>
            <a:off x="4660058" y="4081992"/>
            <a:ext cx="892380" cy="3862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C5BF79-8C06-84A7-EE55-83E68ADD662F}"/>
              </a:ext>
            </a:extLst>
          </p:cNvPr>
          <p:cNvSpPr txBox="1"/>
          <p:nvPr/>
        </p:nvSpPr>
        <p:spPr>
          <a:xfrm>
            <a:off x="8274137" y="5435145"/>
            <a:ext cx="256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Assumed Generative Model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E045C6-7504-8309-7800-78B976DCA766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9697718" y="2335297"/>
            <a:ext cx="2328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9FBE9F6-C864-FE15-1FB7-3E893C152CCA}"/>
              </a:ext>
            </a:extLst>
          </p:cNvPr>
          <p:cNvSpPr txBox="1"/>
          <p:nvPr/>
        </p:nvSpPr>
        <p:spPr>
          <a:xfrm>
            <a:off x="6907715" y="5665797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Conditions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AB5257-0239-75B4-4944-4C326AA51008}"/>
              </a:ext>
            </a:extLst>
          </p:cNvPr>
          <p:cNvSpPr txBox="1"/>
          <p:nvPr/>
        </p:nvSpPr>
        <p:spPr>
          <a:xfrm rot="20928416">
            <a:off x="3606431" y="6295432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Subjects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B3508D9-61D5-3A60-81BB-8722ADCCB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359" y="5774764"/>
            <a:ext cx="558800" cy="635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4D13D2-B3CE-66C7-B5D7-611E84D47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409" y="5652510"/>
            <a:ext cx="558800" cy="635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DF8B021-7564-6DCB-96FA-5CE73AF05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987" y="5513218"/>
            <a:ext cx="558800" cy="635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726AF4-6397-A7F5-B251-60D1A24B6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479" y="6017543"/>
            <a:ext cx="558800" cy="635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E05CAAA-5A28-06CE-D936-59D7E388C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200" y="5897018"/>
            <a:ext cx="558800" cy="635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E1D15DC-47FD-988F-B4B0-E811FBE27460}"/>
              </a:ext>
            </a:extLst>
          </p:cNvPr>
          <p:cNvSpPr txBox="1"/>
          <p:nvPr/>
        </p:nvSpPr>
        <p:spPr>
          <a:xfrm>
            <a:off x="3727200" y="5193773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Stimulus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3B09CCB-80F2-BA19-9F17-0E0DE007E983}"/>
              </a:ext>
            </a:extLst>
          </p:cNvPr>
          <p:cNvSpPr/>
          <p:nvPr/>
        </p:nvSpPr>
        <p:spPr>
          <a:xfrm>
            <a:off x="6540282" y="5059065"/>
            <a:ext cx="297070" cy="1566587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2876D32-3F1A-514D-AD16-E587D76B7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798" y="3361341"/>
            <a:ext cx="2912813" cy="2080694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4BCD2201-D30D-97C7-47A3-44B648B93AC2}"/>
              </a:ext>
            </a:extLst>
          </p:cNvPr>
          <p:cNvSpPr/>
          <p:nvPr/>
        </p:nvSpPr>
        <p:spPr>
          <a:xfrm>
            <a:off x="5746266" y="1945967"/>
            <a:ext cx="4271473" cy="17945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EF1FB4-3019-EE39-BAD0-0906ACD42BAC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7882003" y="1530318"/>
            <a:ext cx="1744266" cy="4156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Title 1">
            <a:extLst>
              <a:ext uri="{FF2B5EF4-FFF2-40B4-BE49-F238E27FC236}">
                <a16:creationId xmlns:a16="http://schemas.microsoft.com/office/drawing/2014/main" id="{A6D743C6-DFC8-8A21-2498-FD3281CB5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Experimental Paradigms and HDDM() counterparts</a:t>
            </a:r>
          </a:p>
        </p:txBody>
      </p:sp>
    </p:spTree>
    <p:extLst>
      <p:ext uri="{BB962C8B-B14F-4D97-AF65-F5344CB8AC3E}">
        <p14:creationId xmlns:p14="http://schemas.microsoft.com/office/powerpoint/2010/main" val="3165970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30B71FC-BD12-6FB3-8181-00601BC77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389" y="3360854"/>
            <a:ext cx="3668641" cy="17830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7C14A6-4223-9596-720D-A08AD6EF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471" y="4389603"/>
            <a:ext cx="1935324" cy="238847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D8E1C9-0D09-1E45-98FF-92D5A06C10B8}"/>
              </a:ext>
            </a:extLst>
          </p:cNvPr>
          <p:cNvCxnSpPr/>
          <p:nvPr/>
        </p:nvCxnSpPr>
        <p:spPr>
          <a:xfrm flipV="1">
            <a:off x="5843188" y="4075268"/>
            <a:ext cx="0" cy="2627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B2E91C-74CA-89E6-6C40-19E15F7B6127}"/>
              </a:ext>
            </a:extLst>
          </p:cNvPr>
          <p:cNvCxnSpPr>
            <a:cxnSpLocks/>
          </p:cNvCxnSpPr>
          <p:nvPr/>
        </p:nvCxnSpPr>
        <p:spPr>
          <a:xfrm>
            <a:off x="5843188" y="4088716"/>
            <a:ext cx="1958118" cy="0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E1CC651-6FF2-9226-CD43-EA54E486FFD5}"/>
              </a:ext>
            </a:extLst>
          </p:cNvPr>
          <p:cNvSpPr txBox="1"/>
          <p:nvPr/>
        </p:nvSpPr>
        <p:spPr>
          <a:xfrm>
            <a:off x="5887204" y="3716522"/>
            <a:ext cx="190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Process Evidence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26B34C-E0D1-3C36-5A11-E722FF2CC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095" y="2276769"/>
            <a:ext cx="1311933" cy="10907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B7754F-CC1A-98CE-EF20-CE602B7F0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02" y="2307716"/>
            <a:ext cx="842791" cy="10557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B0040E-62AB-DB00-72D6-BE7ED8373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986" y="3432454"/>
            <a:ext cx="1006221" cy="69680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28F59A8-FB95-9BE6-4074-C910153D3039}"/>
              </a:ext>
            </a:extLst>
          </p:cNvPr>
          <p:cNvCxnSpPr>
            <a:cxnSpLocks/>
          </p:cNvCxnSpPr>
          <p:nvPr/>
        </p:nvCxnSpPr>
        <p:spPr>
          <a:xfrm flipV="1">
            <a:off x="4671556" y="2823553"/>
            <a:ext cx="0" cy="1251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A3B887-7DAD-C15C-FEAD-603EC3A03BB4}"/>
              </a:ext>
            </a:extLst>
          </p:cNvPr>
          <p:cNvCxnSpPr>
            <a:cxnSpLocks/>
          </p:cNvCxnSpPr>
          <p:nvPr/>
        </p:nvCxnSpPr>
        <p:spPr>
          <a:xfrm>
            <a:off x="4371319" y="2823553"/>
            <a:ext cx="300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43C0F37-99B6-BF91-7A66-D12DE0E193AD}"/>
              </a:ext>
            </a:extLst>
          </p:cNvPr>
          <p:cNvSpPr txBox="1"/>
          <p:nvPr/>
        </p:nvSpPr>
        <p:spPr>
          <a:xfrm>
            <a:off x="3340555" y="2641043"/>
            <a:ext cx="119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Covariates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CA73F9-56D2-CDF6-80A4-9906ED44749F}"/>
              </a:ext>
            </a:extLst>
          </p:cNvPr>
          <p:cNvCxnSpPr/>
          <p:nvPr/>
        </p:nvCxnSpPr>
        <p:spPr>
          <a:xfrm flipV="1">
            <a:off x="7389778" y="4088716"/>
            <a:ext cx="0" cy="2627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6C0E0B-C375-57D0-7D40-A5C571C090A7}"/>
              </a:ext>
            </a:extLst>
          </p:cNvPr>
          <p:cNvCxnSpPr>
            <a:cxnSpLocks/>
          </p:cNvCxnSpPr>
          <p:nvPr/>
        </p:nvCxnSpPr>
        <p:spPr>
          <a:xfrm flipV="1">
            <a:off x="10520349" y="1833117"/>
            <a:ext cx="0" cy="13970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594CABB-9ABB-EDDB-C7B5-E9B145C5A18C}"/>
              </a:ext>
            </a:extLst>
          </p:cNvPr>
          <p:cNvCxnSpPr>
            <a:cxnSpLocks/>
          </p:cNvCxnSpPr>
          <p:nvPr/>
        </p:nvCxnSpPr>
        <p:spPr>
          <a:xfrm flipV="1">
            <a:off x="5843190" y="2285991"/>
            <a:ext cx="0" cy="1332109"/>
          </a:xfrm>
          <a:prstGeom prst="line">
            <a:avLst/>
          </a:prstGeom>
          <a:ln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C9C0A3-4D11-90C9-38FA-FE8F5619C003}"/>
              </a:ext>
            </a:extLst>
          </p:cNvPr>
          <p:cNvCxnSpPr>
            <a:cxnSpLocks/>
          </p:cNvCxnSpPr>
          <p:nvPr/>
        </p:nvCxnSpPr>
        <p:spPr>
          <a:xfrm flipH="1">
            <a:off x="5843188" y="2285991"/>
            <a:ext cx="139418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5951F2-22DE-F69B-EFA2-D8E122B29394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9930523" y="2335297"/>
            <a:ext cx="0" cy="89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85DDB05-B379-F511-7109-7A2F6E623BA8}"/>
              </a:ext>
            </a:extLst>
          </p:cNvPr>
          <p:cNvSpPr txBox="1"/>
          <p:nvPr/>
        </p:nvSpPr>
        <p:spPr>
          <a:xfrm>
            <a:off x="7457250" y="2012131"/>
            <a:ext cx="247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Update parameters based on feedback (e.g. RL!)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766107-A1F0-F4F4-B9EC-AB28620F252C}"/>
              </a:ext>
            </a:extLst>
          </p:cNvPr>
          <p:cNvCxnSpPr>
            <a:cxnSpLocks/>
          </p:cNvCxnSpPr>
          <p:nvPr/>
        </p:nvCxnSpPr>
        <p:spPr>
          <a:xfrm flipH="1">
            <a:off x="6027926" y="1833117"/>
            <a:ext cx="449242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F80BDA-2BD8-99CB-E50A-A573889CD7FD}"/>
              </a:ext>
            </a:extLst>
          </p:cNvPr>
          <p:cNvCxnSpPr>
            <a:cxnSpLocks/>
          </p:cNvCxnSpPr>
          <p:nvPr/>
        </p:nvCxnSpPr>
        <p:spPr>
          <a:xfrm>
            <a:off x="3021232" y="2822122"/>
            <a:ext cx="300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1AF6BBC-CC14-1376-FDB7-6830411D4B1D}"/>
              </a:ext>
            </a:extLst>
          </p:cNvPr>
          <p:cNvCxnSpPr>
            <a:cxnSpLocks/>
          </p:cNvCxnSpPr>
          <p:nvPr/>
        </p:nvCxnSpPr>
        <p:spPr>
          <a:xfrm flipH="1" flipV="1">
            <a:off x="1739533" y="1796389"/>
            <a:ext cx="2083487" cy="157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4DA06D-7206-A06E-E0A6-B3731CF52724}"/>
              </a:ext>
            </a:extLst>
          </p:cNvPr>
          <p:cNvCxnSpPr>
            <a:cxnSpLocks/>
          </p:cNvCxnSpPr>
          <p:nvPr/>
        </p:nvCxnSpPr>
        <p:spPr>
          <a:xfrm flipV="1">
            <a:off x="1749880" y="1796389"/>
            <a:ext cx="0" cy="3429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5035300-F1DB-B3D4-9B8B-AA26C3671F8E}"/>
              </a:ext>
            </a:extLst>
          </p:cNvPr>
          <p:cNvSpPr txBox="1"/>
          <p:nvPr/>
        </p:nvSpPr>
        <p:spPr>
          <a:xfrm>
            <a:off x="3693446" y="1361966"/>
            <a:ext cx="2221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Condensed" panose="020B0506020202020204" pitchFamily="34" charset="0"/>
              </a:rPr>
              <a:t>Latent Process affecting trial-by-trial parameterization</a:t>
            </a:r>
          </a:p>
        </p:txBody>
      </p:sp>
      <p:sp>
        <p:nvSpPr>
          <p:cNvPr id="44" name="Circular Arrow 43">
            <a:extLst>
              <a:ext uri="{FF2B5EF4-FFF2-40B4-BE49-F238E27FC236}">
                <a16:creationId xmlns:a16="http://schemas.microsoft.com/office/drawing/2014/main" id="{325640FA-EEF4-B0C9-B75D-B38156592C0C}"/>
              </a:ext>
            </a:extLst>
          </p:cNvPr>
          <p:cNvSpPr/>
          <p:nvPr/>
        </p:nvSpPr>
        <p:spPr>
          <a:xfrm rot="17468778">
            <a:off x="6962016" y="2672128"/>
            <a:ext cx="995726" cy="1043354"/>
          </a:xfrm>
          <a:prstGeom prst="circularArrow">
            <a:avLst>
              <a:gd name="adj1" fmla="val 5354"/>
              <a:gd name="adj2" fmla="val 1142319"/>
              <a:gd name="adj3" fmla="val 8283428"/>
              <a:gd name="adj4" fmla="val 10501128"/>
              <a:gd name="adj5" fmla="val 870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Condensed" panose="020B0506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F7D5F1-C89F-B46C-F62B-C949FF3FBC97}"/>
              </a:ext>
            </a:extLst>
          </p:cNvPr>
          <p:cNvSpPr txBox="1"/>
          <p:nvPr/>
        </p:nvSpPr>
        <p:spPr>
          <a:xfrm>
            <a:off x="7152338" y="2991521"/>
            <a:ext cx="78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Trials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A0E4AA-28D4-1F1A-9575-67A1EBD8B0CA}"/>
              </a:ext>
            </a:extLst>
          </p:cNvPr>
          <p:cNvCxnSpPr>
            <a:cxnSpLocks/>
          </p:cNvCxnSpPr>
          <p:nvPr/>
        </p:nvCxnSpPr>
        <p:spPr>
          <a:xfrm>
            <a:off x="4660058" y="4081992"/>
            <a:ext cx="892380" cy="3862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C5BF79-8C06-84A7-EE55-83E68ADD662F}"/>
              </a:ext>
            </a:extLst>
          </p:cNvPr>
          <p:cNvSpPr txBox="1"/>
          <p:nvPr/>
        </p:nvSpPr>
        <p:spPr>
          <a:xfrm>
            <a:off x="8274137" y="5435145"/>
            <a:ext cx="256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Assumed Generative Model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E045C6-7504-8309-7800-78B976DCA766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9697718" y="2335297"/>
            <a:ext cx="2328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9FBE9F6-C864-FE15-1FB7-3E893C152CCA}"/>
              </a:ext>
            </a:extLst>
          </p:cNvPr>
          <p:cNvSpPr txBox="1"/>
          <p:nvPr/>
        </p:nvSpPr>
        <p:spPr>
          <a:xfrm>
            <a:off x="6907715" y="5665797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Conditions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AB5257-0239-75B4-4944-4C326AA51008}"/>
              </a:ext>
            </a:extLst>
          </p:cNvPr>
          <p:cNvSpPr txBox="1"/>
          <p:nvPr/>
        </p:nvSpPr>
        <p:spPr>
          <a:xfrm rot="20928416">
            <a:off x="3606431" y="6295432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Subjects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B3508D9-61D5-3A60-81BB-8722ADCCB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8359" y="5774764"/>
            <a:ext cx="558800" cy="635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4D13D2-B3CE-66C7-B5D7-611E84D477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1409" y="5652510"/>
            <a:ext cx="558800" cy="635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DF8B021-7564-6DCB-96FA-5CE73AF05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3987" y="5513218"/>
            <a:ext cx="558800" cy="635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726AF4-6397-A7F5-B251-60D1A24B6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2479" y="6017543"/>
            <a:ext cx="558800" cy="635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E05CAAA-5A28-06CE-D936-59D7E388C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1200" y="5897018"/>
            <a:ext cx="558800" cy="635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E1D15DC-47FD-988F-B4B0-E811FBE27460}"/>
              </a:ext>
            </a:extLst>
          </p:cNvPr>
          <p:cNvSpPr txBox="1"/>
          <p:nvPr/>
        </p:nvSpPr>
        <p:spPr>
          <a:xfrm>
            <a:off x="3727200" y="5193773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Stimulus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3B09CCB-80F2-BA19-9F17-0E0DE007E983}"/>
              </a:ext>
            </a:extLst>
          </p:cNvPr>
          <p:cNvSpPr/>
          <p:nvPr/>
        </p:nvSpPr>
        <p:spPr>
          <a:xfrm>
            <a:off x="6540282" y="5059065"/>
            <a:ext cx="297070" cy="1566587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4176D4-E96D-E35A-2ACD-BB0D1943F05C}"/>
              </a:ext>
            </a:extLst>
          </p:cNvPr>
          <p:cNvSpPr txBox="1"/>
          <p:nvPr/>
        </p:nvSpPr>
        <p:spPr>
          <a:xfrm>
            <a:off x="8214847" y="5981100"/>
            <a:ext cx="2717277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Avenir Next Condensed Ultra Lig" panose="020B0206020202020204" pitchFamily="34" charset="77"/>
              </a:rPr>
              <a:t>HDDMnn</a:t>
            </a:r>
            <a:r>
              <a:rPr lang="en-US" sz="2000" dirty="0">
                <a:latin typeface="Avenir Next Condensed Ultra Lig" panose="020B0206020202020204" pitchFamily="34" charset="77"/>
              </a:rPr>
              <a:t>() class</a:t>
            </a: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(we won’t really talk about it)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BCD2201-D30D-97C7-47A3-44B648B93AC2}"/>
              </a:ext>
            </a:extLst>
          </p:cNvPr>
          <p:cNvSpPr/>
          <p:nvPr/>
        </p:nvSpPr>
        <p:spPr>
          <a:xfrm>
            <a:off x="7941856" y="3270805"/>
            <a:ext cx="3675810" cy="2533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E72D067-0725-FA7B-4788-3B2F1BF7AB34}"/>
              </a:ext>
            </a:extLst>
          </p:cNvPr>
          <p:cNvCxnSpPr>
            <a:cxnSpLocks/>
          </p:cNvCxnSpPr>
          <p:nvPr/>
        </p:nvCxnSpPr>
        <p:spPr>
          <a:xfrm flipH="1">
            <a:off x="9930523" y="5804476"/>
            <a:ext cx="810584" cy="410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" name="Title 1">
            <a:extLst>
              <a:ext uri="{FF2B5EF4-FFF2-40B4-BE49-F238E27FC236}">
                <a16:creationId xmlns:a16="http://schemas.microsoft.com/office/drawing/2014/main" id="{243201A2-EFEE-1306-47AE-100993EB7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Experimental Paradigms and HDDM() counterparts</a:t>
            </a:r>
          </a:p>
        </p:txBody>
      </p:sp>
    </p:spTree>
    <p:extLst>
      <p:ext uri="{BB962C8B-B14F-4D97-AF65-F5344CB8AC3E}">
        <p14:creationId xmlns:p14="http://schemas.microsoft.com/office/powerpoint/2010/main" val="3344807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Some Notes on the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HDDMRegressor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() class (1)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5855"/>
            <a:ext cx="10515600" cy="501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Generally,</a:t>
            </a: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1FC0B4-0C84-3519-E3DC-EC5F21F9B3C1}"/>
              </a:ext>
            </a:extLst>
          </p:cNvPr>
          <p:cNvSpPr/>
          <p:nvPr/>
        </p:nvSpPr>
        <p:spPr>
          <a:xfrm>
            <a:off x="1127760" y="2659505"/>
            <a:ext cx="4389120" cy="3169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616793-CC9C-9291-6F4B-22B708374FC8}"/>
              </a:ext>
            </a:extLst>
          </p:cNvPr>
          <p:cNvSpPr/>
          <p:nvPr/>
        </p:nvSpPr>
        <p:spPr>
          <a:xfrm>
            <a:off x="1722120" y="3850200"/>
            <a:ext cx="1125220" cy="9518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A67B97-10B4-929C-BE5A-CAE45BB193A1}"/>
              </a:ext>
            </a:extLst>
          </p:cNvPr>
          <p:cNvSpPr txBox="1"/>
          <p:nvPr/>
        </p:nvSpPr>
        <p:spPr>
          <a:xfrm>
            <a:off x="2301240" y="2988978"/>
            <a:ext cx="190500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Avenir Next Condensed Ultra Lig" panose="020B0206020202020204" pitchFamily="34" charset="77"/>
              </a:rPr>
              <a:t>HDDMRegressor</a:t>
            </a:r>
            <a:r>
              <a:rPr lang="en-US" sz="2000" dirty="0">
                <a:latin typeface="Avenir Next Condensed Ultra Lig" panose="020B0206020202020204" pitchFamily="34" charset="77"/>
              </a:rPr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A39C6F-FFAD-430B-4802-DB8EE6B52F39}"/>
              </a:ext>
            </a:extLst>
          </p:cNvPr>
          <p:cNvSpPr txBox="1"/>
          <p:nvPr/>
        </p:nvSpPr>
        <p:spPr>
          <a:xfrm>
            <a:off x="1795780" y="4126066"/>
            <a:ext cx="93726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HDDM ()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0D5030-7D58-091B-17AF-0DDD14475FC9}"/>
              </a:ext>
            </a:extLst>
          </p:cNvPr>
          <p:cNvSpPr/>
          <p:nvPr/>
        </p:nvSpPr>
        <p:spPr>
          <a:xfrm>
            <a:off x="2921000" y="4155811"/>
            <a:ext cx="2298700" cy="11462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C83443-CA23-6ED6-B508-38D5376CD998}"/>
              </a:ext>
            </a:extLst>
          </p:cNvPr>
          <p:cNvSpPr txBox="1"/>
          <p:nvPr/>
        </p:nvSpPr>
        <p:spPr>
          <a:xfrm>
            <a:off x="3105150" y="4492339"/>
            <a:ext cx="193040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Avenir Next Condensed Ultra Lig" panose="020B0206020202020204" pitchFamily="34" charset="77"/>
              </a:rPr>
              <a:t>HDDMStimCoding</a:t>
            </a:r>
            <a:r>
              <a:rPr lang="en-US" sz="2000" dirty="0">
                <a:latin typeface="Avenir Next Condensed Ultra Lig" panose="020B0206020202020204" pitchFamily="34" charset="77"/>
              </a:rPr>
              <a:t> ()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418FCB5-9BBA-2231-A9FB-D8657FC1352A}"/>
              </a:ext>
            </a:extLst>
          </p:cNvPr>
          <p:cNvSpPr txBox="1">
            <a:spLocks/>
          </p:cNvSpPr>
          <p:nvPr/>
        </p:nvSpPr>
        <p:spPr>
          <a:xfrm>
            <a:off x="6096000" y="3031556"/>
            <a:ext cx="5999480" cy="3614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Always use the </a:t>
            </a:r>
            <a:r>
              <a:rPr lang="en-US" sz="1800" dirty="0" err="1">
                <a:latin typeface="Avenir Next Condensed" panose="020B0506020202020204" pitchFamily="34" charset="0"/>
              </a:rPr>
              <a:t>HDDMRegressor</a:t>
            </a:r>
            <a:r>
              <a:rPr lang="en-US" sz="1800" dirty="0">
                <a:latin typeface="Avenir Next Condensed" panose="020B0506020202020204" pitchFamily="34" charset="0"/>
              </a:rPr>
              <a:t> class ?!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The </a:t>
            </a:r>
            <a:r>
              <a:rPr lang="en-US" sz="1800" dirty="0" err="1">
                <a:latin typeface="Avenir Next Condensed" panose="020B0506020202020204" pitchFamily="34" charset="0"/>
              </a:rPr>
              <a:t>HDDMRegressor</a:t>
            </a:r>
            <a:r>
              <a:rPr lang="en-US" sz="1800" dirty="0">
                <a:latin typeface="Avenir Next Condensed" panose="020B0506020202020204" pitchFamily="34" charset="0"/>
              </a:rPr>
              <a:t>() class is slower.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So if you don’t need a regression model, you will benefit from the other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Classes.</a:t>
            </a:r>
          </a:p>
        </p:txBody>
      </p:sp>
    </p:spTree>
    <p:extLst>
      <p:ext uri="{BB962C8B-B14F-4D97-AF65-F5344CB8AC3E}">
        <p14:creationId xmlns:p14="http://schemas.microsoft.com/office/powerpoint/2010/main" val="2040904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 Condensed Ultra Lig" panose="020B0206020202020204" pitchFamily="34" charset="77"/>
              </a:rPr>
              <a:t>(H)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 Condensed Ultra Lig" panose="020B0206020202020204" pitchFamily="34" charset="77"/>
              </a:rPr>
              <a:t>ierarchical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 Condensed Ultra Lig" panose="020B0206020202020204" pitchFamily="34" charset="77"/>
              </a:rPr>
              <a:t> </a:t>
            </a:r>
            <a:r>
              <a:rPr lang="en-US" dirty="0">
                <a:latin typeface="Avenir Next Condensed Ultra Lig" panose="020B0206020202020204" pitchFamily="34" charset="77"/>
              </a:rPr>
              <a:t>(D)rift (D)</a:t>
            </a:r>
            <a:r>
              <a:rPr lang="en-US" dirty="0" err="1">
                <a:latin typeface="Avenir Next Condensed Ultra Lig" panose="020B0206020202020204" pitchFamily="34" charset="77"/>
              </a:rPr>
              <a:t>iffusion</a:t>
            </a:r>
            <a:r>
              <a:rPr lang="en-US" dirty="0">
                <a:latin typeface="Avenir Next Condensed Ultra Lig" panose="020B0206020202020204" pitchFamily="34" charset="77"/>
              </a:rPr>
              <a:t> (M)</a:t>
            </a:r>
            <a:r>
              <a:rPr lang="en-US" dirty="0" err="1">
                <a:latin typeface="Avenir Next Condensed Ultra Lig" panose="020B0206020202020204" pitchFamily="34" charset="77"/>
              </a:rPr>
              <a:t>odel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 Condensed Ultra Lig" panose="020B0206020202020204" pitchFamily="34" charset="77"/>
              </a:rPr>
              <a:t>ing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 Condensed Ultra Lig" panose="020B0206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027B3-FF6E-09D0-73EC-A8C9E75B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42" y="2085974"/>
            <a:ext cx="4793651" cy="34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436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Intermezzo: What is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HDDMStimCoding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5855"/>
            <a:ext cx="10515600" cy="50142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1FC0B4-0C84-3519-E3DC-EC5F21F9B3C1}"/>
              </a:ext>
            </a:extLst>
          </p:cNvPr>
          <p:cNvSpPr/>
          <p:nvPr/>
        </p:nvSpPr>
        <p:spPr>
          <a:xfrm>
            <a:off x="1127760" y="2659505"/>
            <a:ext cx="4389120" cy="3169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616793-CC9C-9291-6F4B-22B708374FC8}"/>
              </a:ext>
            </a:extLst>
          </p:cNvPr>
          <p:cNvSpPr/>
          <p:nvPr/>
        </p:nvSpPr>
        <p:spPr>
          <a:xfrm>
            <a:off x="1722120" y="3850200"/>
            <a:ext cx="1125220" cy="9518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A67B97-10B4-929C-BE5A-CAE45BB193A1}"/>
              </a:ext>
            </a:extLst>
          </p:cNvPr>
          <p:cNvSpPr txBox="1"/>
          <p:nvPr/>
        </p:nvSpPr>
        <p:spPr>
          <a:xfrm>
            <a:off x="2301240" y="2988978"/>
            <a:ext cx="190500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Avenir Next Condensed Ultra Lig" panose="020B0206020202020204" pitchFamily="34" charset="77"/>
              </a:rPr>
              <a:t>HDDMRegressor</a:t>
            </a:r>
            <a:r>
              <a:rPr lang="en-US" sz="2000" dirty="0">
                <a:latin typeface="Avenir Next Condensed Ultra Lig" panose="020B0206020202020204" pitchFamily="34" charset="77"/>
              </a:rPr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A39C6F-FFAD-430B-4802-DB8EE6B52F39}"/>
              </a:ext>
            </a:extLst>
          </p:cNvPr>
          <p:cNvSpPr txBox="1"/>
          <p:nvPr/>
        </p:nvSpPr>
        <p:spPr>
          <a:xfrm>
            <a:off x="1795780" y="4126066"/>
            <a:ext cx="93726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HDDM()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0D5030-7D58-091B-17AF-0DDD14475FC9}"/>
              </a:ext>
            </a:extLst>
          </p:cNvPr>
          <p:cNvSpPr/>
          <p:nvPr/>
        </p:nvSpPr>
        <p:spPr>
          <a:xfrm>
            <a:off x="2921000" y="4155811"/>
            <a:ext cx="2298700" cy="11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C83443-CA23-6ED6-B508-38D5376CD998}"/>
              </a:ext>
            </a:extLst>
          </p:cNvPr>
          <p:cNvSpPr txBox="1"/>
          <p:nvPr/>
        </p:nvSpPr>
        <p:spPr>
          <a:xfrm>
            <a:off x="3105150" y="4492339"/>
            <a:ext cx="193040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Avenir Next Condensed Ultra Lig" panose="020B0206020202020204" pitchFamily="34" charset="77"/>
              </a:rPr>
              <a:t>HDDMStimCoding</a:t>
            </a:r>
            <a:r>
              <a:rPr lang="en-US" sz="2000" dirty="0">
                <a:latin typeface="Avenir Next Condensed Ultra Lig" panose="020B0206020202020204" pitchFamily="34" charset="77"/>
              </a:rPr>
              <a:t> ()</a:t>
            </a:r>
          </a:p>
        </p:txBody>
      </p:sp>
    </p:spTree>
    <p:extLst>
      <p:ext uri="{BB962C8B-B14F-4D97-AF65-F5344CB8AC3E}">
        <p14:creationId xmlns:p14="http://schemas.microsoft.com/office/powerpoint/2010/main" val="2206759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Intermezzo: What is Stim-Coding?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5855"/>
            <a:ext cx="10515600" cy="50142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85D28AB-F0D1-DA9D-5FCB-4D130B7C3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670" y="1770520"/>
            <a:ext cx="5195570" cy="426199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BFE231F-5F9B-1C5F-7607-35A093432805}"/>
              </a:ext>
            </a:extLst>
          </p:cNvPr>
          <p:cNvSpPr txBox="1"/>
          <p:nvPr/>
        </p:nvSpPr>
        <p:spPr>
          <a:xfrm>
            <a:off x="1570593" y="3901516"/>
            <a:ext cx="2137491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Remember Go-</a:t>
            </a:r>
            <a:r>
              <a:rPr lang="en-US" sz="2000" dirty="0" err="1">
                <a:latin typeface="Avenir Next Condensed Ultra Lig" panose="020B0206020202020204" pitchFamily="34" charset="77"/>
              </a:rPr>
              <a:t>Nogo</a:t>
            </a:r>
            <a:endParaRPr lang="en-US" sz="2000" dirty="0">
              <a:latin typeface="Avenir Next Condensed Ultra Lig" panose="020B0206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4019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Intermezzo: What is Stim-Coding?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5855"/>
            <a:ext cx="10515600" cy="50142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2A5DFD-2398-10F0-D732-023ED74141B5}"/>
              </a:ext>
            </a:extLst>
          </p:cNvPr>
          <p:cNvSpPr/>
          <p:nvPr/>
        </p:nvSpPr>
        <p:spPr>
          <a:xfrm>
            <a:off x="2458687" y="3891518"/>
            <a:ext cx="3537460" cy="568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F456E9-1B4A-681B-287A-15F00CA17326}"/>
              </a:ext>
            </a:extLst>
          </p:cNvPr>
          <p:cNvSpPr txBox="1"/>
          <p:nvPr/>
        </p:nvSpPr>
        <p:spPr>
          <a:xfrm>
            <a:off x="8709523" y="1975320"/>
            <a:ext cx="2869130" cy="44012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We could model this as </a:t>
            </a:r>
            <a:r>
              <a:rPr lang="en-US" sz="2000" i="1" dirty="0">
                <a:latin typeface="Avenir Next Condensed Ultra Lig" panose="020B0206020202020204" pitchFamily="34" charset="77"/>
              </a:rPr>
              <a:t>two conditions, </a:t>
            </a:r>
            <a:r>
              <a:rPr lang="en-US" sz="2000" dirty="0">
                <a:latin typeface="Avenir Next Condensed Ultra Lig" panose="020B0206020202020204" pitchFamily="34" charset="77"/>
              </a:rPr>
              <a:t>but this would be wasteful. </a:t>
            </a:r>
          </a:p>
          <a:p>
            <a:endParaRPr lang="en-US" sz="2000" dirty="0">
              <a:latin typeface="Avenir Next Condensed Ultra Lig" panose="020B0206020202020204" pitchFamily="34" charset="77"/>
            </a:endParaRP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A reasonable assumption is that there is </a:t>
            </a:r>
            <a:r>
              <a:rPr lang="en-US" sz="2000" b="1" dirty="0">
                <a:latin typeface="Avenir Next Condensed Ultra Lig" panose="020B0206020202020204" pitchFamily="34" charset="77"/>
              </a:rPr>
              <a:t>one </a:t>
            </a:r>
            <a:r>
              <a:rPr lang="en-US" sz="2000" dirty="0">
                <a:latin typeface="Avenir Next Condensed Ultra Lig" panose="020B0206020202020204" pitchFamily="34" charset="77"/>
              </a:rPr>
              <a:t>underlying drift, and it </a:t>
            </a:r>
            <a:r>
              <a:rPr lang="en-US" sz="2000" b="1" dirty="0">
                <a:latin typeface="Avenir Next Condensed Ultra Lig" panose="020B0206020202020204" pitchFamily="34" charset="77"/>
              </a:rPr>
              <a:t>flips sign based on the condition (stimulus)</a:t>
            </a:r>
            <a:r>
              <a:rPr lang="en-US" sz="2000" dirty="0">
                <a:latin typeface="Avenir Next Condensed Ultra Lig" panose="020B0206020202020204" pitchFamily="34" charset="77"/>
              </a:rPr>
              <a:t>.</a:t>
            </a:r>
          </a:p>
          <a:p>
            <a:endParaRPr lang="en-US" sz="2000" dirty="0">
              <a:latin typeface="Avenir Next Condensed Ultra Lig" panose="020B0206020202020204" pitchFamily="34" charset="77"/>
            </a:endParaRPr>
          </a:p>
          <a:p>
            <a:r>
              <a:rPr lang="en-US" sz="2000" dirty="0" err="1">
                <a:latin typeface="Avenir Next Condensed Ultra Lig" panose="020B0206020202020204" pitchFamily="34" charset="77"/>
              </a:rPr>
              <a:t>HDDMStimCoding</a:t>
            </a:r>
            <a:r>
              <a:rPr lang="en-US" sz="2000" dirty="0">
                <a:latin typeface="Avenir Next Condensed Ultra Lig" panose="020B0206020202020204" pitchFamily="34" charset="77"/>
              </a:rPr>
              <a:t>() is designed to cover this case, but we can replicate the functionality via </a:t>
            </a:r>
            <a:r>
              <a:rPr lang="en-US" sz="2000" dirty="0" err="1">
                <a:latin typeface="Avenir Next Condensed Ultra Lig" panose="020B0206020202020204" pitchFamily="34" charset="77"/>
              </a:rPr>
              <a:t>HDDMRegressor</a:t>
            </a:r>
            <a:r>
              <a:rPr lang="en-US" sz="2000" dirty="0">
                <a:latin typeface="Avenir Next Condensed Ultra Lig" panose="020B0206020202020204" pitchFamily="34" charset="77"/>
              </a:rPr>
              <a:t>()</a:t>
            </a: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(We will see an example)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CF8D35D-E69E-D8B4-1ABB-5D3ECAB1D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739" y="3189913"/>
            <a:ext cx="2482837" cy="15557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2C04157-33A1-A67D-48E5-CE5F60D4E884}"/>
              </a:ext>
            </a:extLst>
          </p:cNvPr>
          <p:cNvSpPr txBox="1"/>
          <p:nvPr/>
        </p:nvSpPr>
        <p:spPr>
          <a:xfrm>
            <a:off x="4564775" y="2664749"/>
            <a:ext cx="1713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Go-NoGo choices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646CB9-DE92-8740-E418-CD0B93C1BEFF}"/>
              </a:ext>
            </a:extLst>
          </p:cNvPr>
          <p:cNvSpPr/>
          <p:nvPr/>
        </p:nvSpPr>
        <p:spPr>
          <a:xfrm>
            <a:off x="4189039" y="2661414"/>
            <a:ext cx="2705059" cy="24890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57BBE3-EB9F-ECC2-C400-C464CD220E6B}"/>
              </a:ext>
            </a:extLst>
          </p:cNvPr>
          <p:cNvCxnSpPr/>
          <p:nvPr/>
        </p:nvCxnSpPr>
        <p:spPr>
          <a:xfrm>
            <a:off x="4573236" y="1600325"/>
            <a:ext cx="1888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088BBF-EC4C-16EF-5F1A-0EA6FD332122}"/>
              </a:ext>
            </a:extLst>
          </p:cNvPr>
          <p:cNvCxnSpPr/>
          <p:nvPr/>
        </p:nvCxnSpPr>
        <p:spPr>
          <a:xfrm>
            <a:off x="4573236" y="2580357"/>
            <a:ext cx="1888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49143D-F3B4-187C-0767-D3A2F4DD0477}"/>
              </a:ext>
            </a:extLst>
          </p:cNvPr>
          <p:cNvCxnSpPr>
            <a:cxnSpLocks/>
          </p:cNvCxnSpPr>
          <p:nvPr/>
        </p:nvCxnSpPr>
        <p:spPr>
          <a:xfrm flipV="1">
            <a:off x="4578798" y="1600325"/>
            <a:ext cx="0" cy="980032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050DB75-D15A-0213-3FFD-F83AC7AEB8C1}"/>
              </a:ext>
            </a:extLst>
          </p:cNvPr>
          <p:cNvCxnSpPr/>
          <p:nvPr/>
        </p:nvCxnSpPr>
        <p:spPr>
          <a:xfrm flipV="1">
            <a:off x="4573236" y="1740528"/>
            <a:ext cx="881028" cy="38711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240DBD-EB54-D54E-2FD8-22B999A3C90A}"/>
              </a:ext>
            </a:extLst>
          </p:cNvPr>
          <p:cNvCxnSpPr/>
          <p:nvPr/>
        </p:nvCxnSpPr>
        <p:spPr>
          <a:xfrm>
            <a:off x="4564775" y="5555070"/>
            <a:ext cx="1888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64B59DC-88E3-0E5F-2E5C-66717902553C}"/>
              </a:ext>
            </a:extLst>
          </p:cNvPr>
          <p:cNvCxnSpPr/>
          <p:nvPr/>
        </p:nvCxnSpPr>
        <p:spPr>
          <a:xfrm>
            <a:off x="4564775" y="6535102"/>
            <a:ext cx="1888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78A283-2277-BB4B-25C6-D7AE025889E6}"/>
              </a:ext>
            </a:extLst>
          </p:cNvPr>
          <p:cNvCxnSpPr>
            <a:cxnSpLocks/>
          </p:cNvCxnSpPr>
          <p:nvPr/>
        </p:nvCxnSpPr>
        <p:spPr>
          <a:xfrm flipV="1">
            <a:off x="4570337" y="5555070"/>
            <a:ext cx="0" cy="980032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8E05B5D-C753-2B2D-977D-022473706D4C}"/>
              </a:ext>
            </a:extLst>
          </p:cNvPr>
          <p:cNvCxnSpPr>
            <a:cxnSpLocks/>
          </p:cNvCxnSpPr>
          <p:nvPr/>
        </p:nvCxnSpPr>
        <p:spPr>
          <a:xfrm>
            <a:off x="4564775" y="5985982"/>
            <a:ext cx="881028" cy="25915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6D5EDBB-0204-272B-631C-C97978CD9EA3}"/>
              </a:ext>
            </a:extLst>
          </p:cNvPr>
          <p:cNvSpPr txBox="1"/>
          <p:nvPr/>
        </p:nvSpPr>
        <p:spPr>
          <a:xfrm>
            <a:off x="4789601" y="1692422"/>
            <a:ext cx="487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16C8E6-259A-4C57-B346-59B8918D848B}"/>
              </a:ext>
            </a:extLst>
          </p:cNvPr>
          <p:cNvSpPr txBox="1"/>
          <p:nvPr/>
        </p:nvSpPr>
        <p:spPr>
          <a:xfrm>
            <a:off x="4761672" y="5807780"/>
            <a:ext cx="487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 v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BA8F8A-D1AB-560A-A75B-8D1D3D081A6C}"/>
              </a:ext>
            </a:extLst>
          </p:cNvPr>
          <p:cNvSpPr txBox="1"/>
          <p:nvPr/>
        </p:nvSpPr>
        <p:spPr>
          <a:xfrm>
            <a:off x="4966874" y="1224644"/>
            <a:ext cx="102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‘Go’ Trials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D90711-3076-3651-CCF3-E14FB91C574C}"/>
              </a:ext>
            </a:extLst>
          </p:cNvPr>
          <p:cNvSpPr txBox="1"/>
          <p:nvPr/>
        </p:nvSpPr>
        <p:spPr>
          <a:xfrm>
            <a:off x="4904215" y="5185738"/>
            <a:ext cx="121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‘</a:t>
            </a:r>
            <a:r>
              <a:rPr lang="en-US" dirty="0" err="1">
                <a:latin typeface="Avenir Next Condensed" panose="020B0506020202020204" pitchFamily="34" charset="0"/>
              </a:rPr>
              <a:t>NoGo</a:t>
            </a:r>
            <a:r>
              <a:rPr lang="en-US" dirty="0">
                <a:latin typeface="Avenir Next Condensed" panose="020B0506020202020204" pitchFamily="34" charset="0"/>
              </a:rPr>
              <a:t>’ Trials</a:t>
            </a:r>
          </a:p>
        </p:txBody>
      </p:sp>
    </p:spTree>
    <p:extLst>
      <p:ext uri="{BB962C8B-B14F-4D97-AF65-F5344CB8AC3E}">
        <p14:creationId xmlns:p14="http://schemas.microsoft.com/office/powerpoint/2010/main" val="2419159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Intermezzo: What is Stim-Coding?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5855"/>
            <a:ext cx="10515600" cy="50142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FE231F-5F9B-1C5F-7607-35A093432805}"/>
              </a:ext>
            </a:extLst>
          </p:cNvPr>
          <p:cNvSpPr txBox="1"/>
          <p:nvPr/>
        </p:nvSpPr>
        <p:spPr>
          <a:xfrm>
            <a:off x="968615" y="3905915"/>
            <a:ext cx="2137491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Similar Idea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2A5DFD-2398-10F0-D732-023ED74141B5}"/>
              </a:ext>
            </a:extLst>
          </p:cNvPr>
          <p:cNvSpPr/>
          <p:nvPr/>
        </p:nvSpPr>
        <p:spPr>
          <a:xfrm>
            <a:off x="2458687" y="3891518"/>
            <a:ext cx="3537460" cy="568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3545A6-675B-B3BF-BAC3-9562843E362D}"/>
              </a:ext>
            </a:extLst>
          </p:cNvPr>
          <p:cNvCxnSpPr/>
          <p:nvPr/>
        </p:nvCxnSpPr>
        <p:spPr>
          <a:xfrm>
            <a:off x="3106106" y="2458776"/>
            <a:ext cx="1888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9BEF2C-F8A1-38E3-035E-02E4BC95825F}"/>
              </a:ext>
            </a:extLst>
          </p:cNvPr>
          <p:cNvCxnSpPr/>
          <p:nvPr/>
        </p:nvCxnSpPr>
        <p:spPr>
          <a:xfrm>
            <a:off x="3106106" y="3438808"/>
            <a:ext cx="1888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B3D183-AB03-DA55-A69D-41577D6D6C05}"/>
              </a:ext>
            </a:extLst>
          </p:cNvPr>
          <p:cNvCxnSpPr>
            <a:cxnSpLocks/>
          </p:cNvCxnSpPr>
          <p:nvPr/>
        </p:nvCxnSpPr>
        <p:spPr>
          <a:xfrm flipV="1">
            <a:off x="3111668" y="2458776"/>
            <a:ext cx="0" cy="980032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3ABFC2-A719-7323-98BF-509AF920211D}"/>
              </a:ext>
            </a:extLst>
          </p:cNvPr>
          <p:cNvCxnSpPr/>
          <p:nvPr/>
        </p:nvCxnSpPr>
        <p:spPr>
          <a:xfrm flipV="1">
            <a:off x="3106106" y="2598979"/>
            <a:ext cx="881028" cy="38711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80D8DF-4B42-3AC2-95FF-20EE43B907B8}"/>
              </a:ext>
            </a:extLst>
          </p:cNvPr>
          <p:cNvCxnSpPr/>
          <p:nvPr/>
        </p:nvCxnSpPr>
        <p:spPr>
          <a:xfrm>
            <a:off x="3042699" y="4951482"/>
            <a:ext cx="1888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2CD67B-1D5F-5CF3-7A8C-70244AB8AEE5}"/>
              </a:ext>
            </a:extLst>
          </p:cNvPr>
          <p:cNvCxnSpPr/>
          <p:nvPr/>
        </p:nvCxnSpPr>
        <p:spPr>
          <a:xfrm>
            <a:off x="3042699" y="5931514"/>
            <a:ext cx="1888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15864B-C59F-6367-F688-EA8171AE4E44}"/>
              </a:ext>
            </a:extLst>
          </p:cNvPr>
          <p:cNvCxnSpPr>
            <a:cxnSpLocks/>
          </p:cNvCxnSpPr>
          <p:nvPr/>
        </p:nvCxnSpPr>
        <p:spPr>
          <a:xfrm flipV="1">
            <a:off x="3048261" y="4951482"/>
            <a:ext cx="0" cy="980032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C62B07-C003-D371-8AFA-B8A313632710}"/>
              </a:ext>
            </a:extLst>
          </p:cNvPr>
          <p:cNvCxnSpPr>
            <a:cxnSpLocks/>
          </p:cNvCxnSpPr>
          <p:nvPr/>
        </p:nvCxnSpPr>
        <p:spPr>
          <a:xfrm>
            <a:off x="3042699" y="5382394"/>
            <a:ext cx="881028" cy="25915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E72DE6E-CEB1-6693-804C-B7D723BD3AD3}"/>
              </a:ext>
            </a:extLst>
          </p:cNvPr>
          <p:cNvSpPr txBox="1"/>
          <p:nvPr/>
        </p:nvSpPr>
        <p:spPr>
          <a:xfrm>
            <a:off x="3322471" y="2550873"/>
            <a:ext cx="487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22053-E76D-AB28-D3EA-13FA3648D4D2}"/>
              </a:ext>
            </a:extLst>
          </p:cNvPr>
          <p:cNvSpPr txBox="1"/>
          <p:nvPr/>
        </p:nvSpPr>
        <p:spPr>
          <a:xfrm>
            <a:off x="3239596" y="5204192"/>
            <a:ext cx="487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 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5F2191-4B09-0B02-C931-1F71DAB172A0}"/>
              </a:ext>
            </a:extLst>
          </p:cNvPr>
          <p:cNvSpPr txBox="1"/>
          <p:nvPr/>
        </p:nvSpPr>
        <p:spPr>
          <a:xfrm>
            <a:off x="3499744" y="2083095"/>
            <a:ext cx="118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Condition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65216E-F55B-8C32-B13B-594E45B60D44}"/>
              </a:ext>
            </a:extLst>
          </p:cNvPr>
          <p:cNvSpPr txBox="1"/>
          <p:nvPr/>
        </p:nvSpPr>
        <p:spPr>
          <a:xfrm>
            <a:off x="3382139" y="4582150"/>
            <a:ext cx="121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Condition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AD8552-4902-1696-E5A8-5B65020A746C}"/>
              </a:ext>
            </a:extLst>
          </p:cNvPr>
          <p:cNvSpPr txBox="1"/>
          <p:nvPr/>
        </p:nvSpPr>
        <p:spPr>
          <a:xfrm>
            <a:off x="5047397" y="2274111"/>
            <a:ext cx="118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Correct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EF783A-0BC9-63F5-4FBA-20DE9D5A3978}"/>
              </a:ext>
            </a:extLst>
          </p:cNvPr>
          <p:cNvSpPr txBox="1"/>
          <p:nvPr/>
        </p:nvSpPr>
        <p:spPr>
          <a:xfrm>
            <a:off x="5047397" y="3254142"/>
            <a:ext cx="118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Incorrect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0FBE62-D63C-1811-7929-3A0CAA23C7C6}"/>
              </a:ext>
            </a:extLst>
          </p:cNvPr>
          <p:cNvSpPr txBox="1"/>
          <p:nvPr/>
        </p:nvSpPr>
        <p:spPr>
          <a:xfrm>
            <a:off x="5047397" y="4766816"/>
            <a:ext cx="118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Incorrect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809402-8CE7-79B6-1B29-ECB0CF26CB28}"/>
              </a:ext>
            </a:extLst>
          </p:cNvPr>
          <p:cNvSpPr txBox="1"/>
          <p:nvPr/>
        </p:nvSpPr>
        <p:spPr>
          <a:xfrm>
            <a:off x="5047397" y="5814497"/>
            <a:ext cx="118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436B9-D6E9-03E3-E576-70E309CFE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61" y="1877744"/>
            <a:ext cx="2088652" cy="196181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F71B47D-3A50-4439-D34F-54D7BA747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169261" y="4531063"/>
            <a:ext cx="2088653" cy="196181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EF456E9-1B4A-681B-287A-15F00CA17326}"/>
              </a:ext>
            </a:extLst>
          </p:cNvPr>
          <p:cNvSpPr txBox="1"/>
          <p:nvPr/>
        </p:nvSpPr>
        <p:spPr>
          <a:xfrm>
            <a:off x="8709523" y="1975320"/>
            <a:ext cx="2869130" cy="44012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We could model this as </a:t>
            </a:r>
            <a:r>
              <a:rPr lang="en-US" sz="2000" i="1" dirty="0">
                <a:latin typeface="Avenir Next Condensed Ultra Lig" panose="020B0206020202020204" pitchFamily="34" charset="77"/>
              </a:rPr>
              <a:t>two conditions, </a:t>
            </a:r>
            <a:r>
              <a:rPr lang="en-US" sz="2000" dirty="0">
                <a:latin typeface="Avenir Next Condensed Ultra Lig" panose="020B0206020202020204" pitchFamily="34" charset="77"/>
              </a:rPr>
              <a:t>but this would be wasteful. </a:t>
            </a:r>
          </a:p>
          <a:p>
            <a:endParaRPr lang="en-US" sz="2000" dirty="0">
              <a:latin typeface="Avenir Next Condensed Ultra Lig" panose="020B0206020202020204" pitchFamily="34" charset="77"/>
            </a:endParaRP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A reasonable assumption is that there is </a:t>
            </a:r>
            <a:r>
              <a:rPr lang="en-US" sz="2000" b="1" dirty="0">
                <a:latin typeface="Avenir Next Condensed Ultra Lig" panose="020B0206020202020204" pitchFamily="34" charset="77"/>
              </a:rPr>
              <a:t>one </a:t>
            </a:r>
            <a:r>
              <a:rPr lang="en-US" sz="2000" dirty="0">
                <a:latin typeface="Avenir Next Condensed Ultra Lig" panose="020B0206020202020204" pitchFamily="34" charset="77"/>
              </a:rPr>
              <a:t>underlying drift, and it </a:t>
            </a:r>
            <a:r>
              <a:rPr lang="en-US" sz="2000" b="1" dirty="0">
                <a:latin typeface="Avenir Next Condensed Ultra Lig" panose="020B0206020202020204" pitchFamily="34" charset="77"/>
              </a:rPr>
              <a:t>flips sign based on the condition (stimulus)</a:t>
            </a:r>
            <a:r>
              <a:rPr lang="en-US" sz="2000" dirty="0">
                <a:latin typeface="Avenir Next Condensed Ultra Lig" panose="020B0206020202020204" pitchFamily="34" charset="77"/>
              </a:rPr>
              <a:t>.</a:t>
            </a:r>
          </a:p>
          <a:p>
            <a:endParaRPr lang="en-US" sz="2000" dirty="0">
              <a:latin typeface="Avenir Next Condensed Ultra Lig" panose="020B0206020202020204" pitchFamily="34" charset="77"/>
            </a:endParaRPr>
          </a:p>
          <a:p>
            <a:r>
              <a:rPr lang="en-US" sz="2000" dirty="0" err="1">
                <a:latin typeface="Avenir Next Condensed Ultra Lig" panose="020B0206020202020204" pitchFamily="34" charset="77"/>
              </a:rPr>
              <a:t>HDDMStimCoding</a:t>
            </a:r>
            <a:r>
              <a:rPr lang="en-US" sz="2000" dirty="0">
                <a:latin typeface="Avenir Next Condensed Ultra Lig" panose="020B0206020202020204" pitchFamily="34" charset="77"/>
              </a:rPr>
              <a:t>() is designed to cover this case, but we can replicate the functionality via </a:t>
            </a:r>
            <a:r>
              <a:rPr lang="en-US" sz="2000" dirty="0" err="1">
                <a:latin typeface="Avenir Next Condensed Ultra Lig" panose="020B0206020202020204" pitchFamily="34" charset="77"/>
              </a:rPr>
              <a:t>HDDMRegressor</a:t>
            </a:r>
            <a:r>
              <a:rPr lang="en-US" sz="2000" dirty="0">
                <a:latin typeface="Avenir Next Condensed Ultra Lig" panose="020B0206020202020204" pitchFamily="34" charset="77"/>
              </a:rPr>
              <a:t>()</a:t>
            </a: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(We will see an example)</a:t>
            </a:r>
          </a:p>
        </p:txBody>
      </p:sp>
    </p:spTree>
    <p:extLst>
      <p:ext uri="{BB962C8B-B14F-4D97-AF65-F5344CB8AC3E}">
        <p14:creationId xmlns:p14="http://schemas.microsoft.com/office/powerpoint/2010/main" val="39838962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2FC640-BB3F-C85D-2D58-F6A4EE12B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104" y="3322320"/>
            <a:ext cx="5962096" cy="3416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Some Notes on the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HDDMRegressor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() class (2)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0515600" cy="501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Avenir Next Condensed" panose="020B0506020202020204" pitchFamily="34" charset="0"/>
              </a:rPr>
              <a:t>HDDMRegressor</a:t>
            </a:r>
            <a:r>
              <a:rPr lang="en-US" sz="1800" dirty="0">
                <a:latin typeface="Avenir Next Condensed" panose="020B0506020202020204" pitchFamily="34" charset="0"/>
              </a:rPr>
              <a:t>() allows trial-wise covariates to affect the parameters of the DDM on a trial by trial basis. </a:t>
            </a: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This goes </a:t>
            </a:r>
            <a:r>
              <a:rPr lang="en-US" sz="1800" b="1" dirty="0">
                <a:latin typeface="Avenir Next Condensed" panose="020B0506020202020204" pitchFamily="34" charset="0"/>
              </a:rPr>
              <a:t>beyond </a:t>
            </a:r>
            <a:r>
              <a:rPr lang="en-US" sz="1800" dirty="0">
                <a:latin typeface="Avenir Next Condensed" panose="020B0506020202020204" pitchFamily="34" charset="0"/>
              </a:rPr>
              <a:t>the functionality of the </a:t>
            </a:r>
            <a:r>
              <a:rPr lang="en-US" sz="1800" i="1" dirty="0" err="1">
                <a:latin typeface="Avenir Next Condensed" panose="020B0506020202020204" pitchFamily="34" charset="0"/>
              </a:rPr>
              <a:t>depends_on</a:t>
            </a:r>
            <a:r>
              <a:rPr lang="en-US" sz="1800" i="1" dirty="0">
                <a:latin typeface="Avenir Next Condensed" panose="020B0506020202020204" pitchFamily="34" charset="0"/>
              </a:rPr>
              <a:t> </a:t>
            </a:r>
            <a:r>
              <a:rPr lang="en-US" sz="1800" dirty="0">
                <a:latin typeface="Avenir Next Condensed" panose="020B0506020202020204" pitchFamily="34" charset="0"/>
              </a:rPr>
              <a:t>argument in the base HDDM() class</a:t>
            </a:r>
          </a:p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 (can be seen as a superset, but sometimes you may want to use </a:t>
            </a:r>
            <a:r>
              <a:rPr lang="en-US" sz="1800" dirty="0" err="1">
                <a:latin typeface="Avenir Next Condensed" panose="020B0506020202020204" pitchFamily="34" charset="0"/>
              </a:rPr>
              <a:t>HDDMRegressor</a:t>
            </a:r>
            <a:r>
              <a:rPr lang="en-US" sz="1800" dirty="0">
                <a:latin typeface="Avenir Next Condensed" panose="020B0506020202020204" pitchFamily="34" charset="0"/>
              </a:rPr>
              <a:t>() and still include </a:t>
            </a:r>
            <a:r>
              <a:rPr lang="en-US" sz="1800" i="1" dirty="0" err="1">
                <a:latin typeface="Avenir Next Condensed" panose="020B0506020202020204" pitchFamily="34" charset="0"/>
              </a:rPr>
              <a:t>depends_on</a:t>
            </a:r>
            <a:r>
              <a:rPr lang="en-US" sz="1800" dirty="0">
                <a:latin typeface="Avenir Next Condensed" panose="020B0506020202020204" pitchFamily="34" charset="0"/>
              </a:rPr>
              <a:t>).</a:t>
            </a:r>
          </a:p>
          <a:p>
            <a:pPr marL="0" indent="0">
              <a:buNone/>
            </a:pPr>
            <a:endParaRPr lang="en-US" sz="1800" b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From a user perspective patsy allows you for formulate </a:t>
            </a:r>
          </a:p>
          <a:p>
            <a:pPr marL="0" indent="0">
              <a:buNone/>
            </a:pPr>
            <a:r>
              <a:rPr lang="en-US" sz="1800" b="1" i="1" dirty="0">
                <a:latin typeface="Avenir Next Condensed" panose="020B0506020202020204" pitchFamily="34" charset="0"/>
              </a:rPr>
              <a:t>regression model strings</a:t>
            </a:r>
            <a:r>
              <a:rPr lang="en-US" sz="1800" i="1" dirty="0">
                <a:latin typeface="Avenir Next Condensed" panose="020B0506020202020204" pitchFamily="34" charset="0"/>
              </a:rPr>
              <a:t> with a simple syntax.</a:t>
            </a: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For all that is possible with </a:t>
            </a:r>
            <a:r>
              <a:rPr lang="en-US" sz="1800" i="1" dirty="0">
                <a:latin typeface="Avenir Next Condensed" panose="020B0506020202020204" pitchFamily="34" charset="0"/>
              </a:rPr>
              <a:t>patsy, </a:t>
            </a:r>
            <a:r>
              <a:rPr lang="en-US" sz="1800" dirty="0">
                <a:latin typeface="Avenir Next Condensed" panose="020B0506020202020204" pitchFamily="34" charset="0"/>
              </a:rPr>
              <a:t>I defer to it’s documentation.</a:t>
            </a: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We will explore some of the ways we can exploit it through HDDM </a:t>
            </a:r>
          </a:p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with code examples.</a:t>
            </a:r>
          </a:p>
        </p:txBody>
      </p:sp>
    </p:spTree>
    <p:extLst>
      <p:ext uri="{BB962C8B-B14F-4D97-AF65-F5344CB8AC3E}">
        <p14:creationId xmlns:p14="http://schemas.microsoft.com/office/powerpoint/2010/main" val="32048963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Some Notes on the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HDDMRegressor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() class (3)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791"/>
            <a:ext cx="10515600" cy="5014209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000" dirty="0">
                <a:latin typeface="Avenir Next Condensed" panose="020B0506020202020204" pitchFamily="34" charset="0"/>
              </a:rPr>
              <a:t>You can in principle define a regression model for any (all) of the DDM parameters.</a:t>
            </a:r>
          </a:p>
          <a:p>
            <a:pPr>
              <a:buFontTx/>
              <a:buChar char="-"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>
              <a:buFontTx/>
              <a:buChar char="-"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>
              <a:buFontTx/>
              <a:buChar char="-"/>
            </a:pPr>
            <a:r>
              <a:rPr lang="en-US" sz="2000" dirty="0">
                <a:latin typeface="Avenir Next Condensed" panose="020B0506020202020204" pitchFamily="34" charset="0"/>
              </a:rPr>
              <a:t>For a given regression model you need to define </a:t>
            </a:r>
            <a:r>
              <a:rPr lang="en-US" sz="2000" b="1" dirty="0">
                <a:latin typeface="Avenir Next Condensed" panose="020B0506020202020204" pitchFamily="34" charset="0"/>
              </a:rPr>
              <a:t>two</a:t>
            </a:r>
            <a:r>
              <a:rPr lang="en-US" sz="2000" dirty="0">
                <a:latin typeface="Avenir Next Condensed" panose="020B0506020202020204" pitchFamily="34" charset="0"/>
              </a:rPr>
              <a:t> things:</a:t>
            </a:r>
          </a:p>
          <a:p>
            <a:pPr>
              <a:buFontTx/>
              <a:buChar char="-"/>
            </a:pPr>
            <a:endParaRPr lang="en-US" sz="2000" dirty="0">
              <a:latin typeface="Avenir Next Condensed" panose="020B0506020202020204" pitchFamily="34" charset="0"/>
            </a:endParaRPr>
          </a:p>
          <a:p>
            <a:pPr lvl="1">
              <a:buFontTx/>
              <a:buChar char="-"/>
            </a:pPr>
            <a:r>
              <a:rPr lang="en-US" sz="1600" dirty="0">
                <a:latin typeface="Avenir Next Condensed" panose="020B0506020202020204" pitchFamily="34" charset="0"/>
              </a:rPr>
              <a:t>A </a:t>
            </a:r>
            <a:r>
              <a:rPr lang="en-US" sz="1600" b="1" dirty="0">
                <a:latin typeface="Avenir Next Condensed" panose="020B0506020202020204" pitchFamily="34" charset="0"/>
              </a:rPr>
              <a:t>model string</a:t>
            </a:r>
          </a:p>
          <a:p>
            <a:pPr lvl="1">
              <a:buFontTx/>
              <a:buChar char="-"/>
            </a:pPr>
            <a:endParaRPr lang="en-US" sz="1600" dirty="0">
              <a:latin typeface="Avenir Next Condensed" panose="020B0506020202020204" pitchFamily="34" charset="0"/>
            </a:endParaRPr>
          </a:p>
          <a:p>
            <a:pPr lvl="1">
              <a:buFontTx/>
              <a:buChar char="-"/>
            </a:pPr>
            <a:r>
              <a:rPr lang="en-US" sz="1600" dirty="0">
                <a:latin typeface="Avenir Next Condensed" panose="020B0506020202020204" pitchFamily="34" charset="0"/>
              </a:rPr>
              <a:t>A </a:t>
            </a:r>
            <a:r>
              <a:rPr lang="en-US" sz="1600" b="1" i="1" dirty="0">
                <a:latin typeface="Avenir Next Condensed" panose="020B0506020202020204" pitchFamily="34" charset="0"/>
              </a:rPr>
              <a:t>link function</a:t>
            </a:r>
          </a:p>
          <a:p>
            <a:pPr lvl="1">
              <a:buFontTx/>
              <a:buChar char="-"/>
            </a:pPr>
            <a:endParaRPr lang="en-US" sz="1600" b="1" i="1" dirty="0">
              <a:latin typeface="Avenir Next Condensed" panose="020B0506020202020204" pitchFamily="34" charset="0"/>
            </a:endParaRPr>
          </a:p>
          <a:p>
            <a:pPr marL="457200" lvl="1" indent="0">
              <a:buNone/>
            </a:pPr>
            <a:endParaRPr lang="en-US" sz="1600" b="1" i="1" dirty="0">
              <a:latin typeface="Avenir Next Condensed" panose="020B0506020202020204" pitchFamily="34" charset="0"/>
            </a:endParaRPr>
          </a:p>
          <a:p>
            <a:pPr lvl="1">
              <a:buFontTx/>
              <a:buChar char="-"/>
            </a:pPr>
            <a:endParaRPr lang="en-US" sz="14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7918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Some Notes on the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HDDMRegressor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() class (3)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791"/>
            <a:ext cx="10515600" cy="5014209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000" dirty="0">
                <a:latin typeface="Avenir Next Condensed" panose="020B0506020202020204" pitchFamily="34" charset="0"/>
              </a:rPr>
              <a:t>You can in principle define a regression model for any (all) of the DDM parameters.</a:t>
            </a:r>
          </a:p>
          <a:p>
            <a:pPr>
              <a:buFontTx/>
              <a:buChar char="-"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>
              <a:buFontTx/>
              <a:buChar char="-"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>
              <a:buFontTx/>
              <a:buChar char="-"/>
            </a:pPr>
            <a:r>
              <a:rPr lang="en-US" sz="2000" dirty="0">
                <a:latin typeface="Avenir Next Condensed" panose="020B0506020202020204" pitchFamily="34" charset="0"/>
              </a:rPr>
              <a:t>For a given regression model you need to define </a:t>
            </a:r>
            <a:r>
              <a:rPr lang="en-US" sz="2000" b="1" dirty="0">
                <a:latin typeface="Avenir Next Condensed" panose="020B0506020202020204" pitchFamily="34" charset="0"/>
              </a:rPr>
              <a:t>two</a:t>
            </a:r>
            <a:r>
              <a:rPr lang="en-US" sz="2000" dirty="0">
                <a:latin typeface="Avenir Next Condensed" panose="020B0506020202020204" pitchFamily="34" charset="0"/>
              </a:rPr>
              <a:t> things:</a:t>
            </a:r>
          </a:p>
          <a:p>
            <a:pPr>
              <a:buFontTx/>
              <a:buChar char="-"/>
            </a:pPr>
            <a:endParaRPr lang="en-US" sz="2000" dirty="0">
              <a:latin typeface="Avenir Next Condensed" panose="020B0506020202020204" pitchFamily="34" charset="0"/>
            </a:endParaRPr>
          </a:p>
          <a:p>
            <a:pPr lvl="1">
              <a:buFontTx/>
              <a:buChar char="-"/>
            </a:pPr>
            <a:r>
              <a:rPr lang="en-US" sz="1600" dirty="0">
                <a:latin typeface="Avenir Next Condensed" panose="020B0506020202020204" pitchFamily="34" charset="0"/>
              </a:rPr>
              <a:t>A </a:t>
            </a:r>
            <a:r>
              <a:rPr lang="en-US" sz="1600" b="1" dirty="0">
                <a:latin typeface="Avenir Next Condensed" panose="020B0506020202020204" pitchFamily="34" charset="0"/>
              </a:rPr>
              <a:t>model string</a:t>
            </a:r>
          </a:p>
          <a:p>
            <a:pPr lvl="1">
              <a:buFontTx/>
              <a:buChar char="-"/>
            </a:pPr>
            <a:endParaRPr lang="en-US" sz="1600" dirty="0">
              <a:latin typeface="Avenir Next Condensed" panose="020B0506020202020204" pitchFamily="34" charset="0"/>
            </a:endParaRPr>
          </a:p>
          <a:p>
            <a:pPr lvl="1">
              <a:buFontTx/>
              <a:buChar char="-"/>
            </a:pPr>
            <a:r>
              <a:rPr lang="en-US" sz="1600" dirty="0">
                <a:latin typeface="Avenir Next Condensed" panose="020B0506020202020204" pitchFamily="34" charset="0"/>
              </a:rPr>
              <a:t>A </a:t>
            </a:r>
            <a:r>
              <a:rPr lang="en-US" sz="1600" b="1" i="1" dirty="0">
                <a:latin typeface="Avenir Next Condensed" panose="020B0506020202020204" pitchFamily="34" charset="0"/>
              </a:rPr>
              <a:t>link function</a:t>
            </a:r>
          </a:p>
          <a:p>
            <a:pPr lvl="1">
              <a:buFontTx/>
              <a:buChar char="-"/>
            </a:pPr>
            <a:endParaRPr lang="en-US" sz="1600" b="1" i="1" dirty="0">
              <a:latin typeface="Avenir Next Condensed" panose="020B0506020202020204" pitchFamily="34" charset="0"/>
            </a:endParaRPr>
          </a:p>
          <a:p>
            <a:pPr marL="457200" lvl="1" indent="0">
              <a:buNone/>
            </a:pPr>
            <a:endParaRPr lang="en-US" sz="1600" b="1" i="1" dirty="0">
              <a:latin typeface="Avenir Next Condensed" panose="020B0506020202020204" pitchFamily="34" charset="0"/>
            </a:endParaRPr>
          </a:p>
          <a:p>
            <a:pPr lvl="1">
              <a:buFontTx/>
              <a:buChar char="-"/>
            </a:pPr>
            <a:endParaRPr lang="en-US" sz="14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E97CD9-4FDC-8C33-E737-71FC2FE55E15}"/>
              </a:ext>
            </a:extLst>
          </p:cNvPr>
          <p:cNvSpPr/>
          <p:nvPr/>
        </p:nvSpPr>
        <p:spPr>
          <a:xfrm>
            <a:off x="1717040" y="3439160"/>
            <a:ext cx="1117600" cy="833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C925B7-5570-4046-1A07-45DD61017C35}"/>
              </a:ext>
            </a:extLst>
          </p:cNvPr>
          <p:cNvCxnSpPr/>
          <p:nvPr/>
        </p:nvCxnSpPr>
        <p:spPr>
          <a:xfrm>
            <a:off x="2834640" y="3860800"/>
            <a:ext cx="18999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2B3E3A-A3E6-15EC-B6B6-1D2FC9DAB126}"/>
              </a:ext>
            </a:extLst>
          </p:cNvPr>
          <p:cNvSpPr txBox="1"/>
          <p:nvPr/>
        </p:nvSpPr>
        <p:spPr>
          <a:xfrm>
            <a:off x="4899660" y="3655665"/>
            <a:ext cx="190500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Patsy syntax</a:t>
            </a:r>
          </a:p>
        </p:txBody>
      </p:sp>
    </p:spTree>
    <p:extLst>
      <p:ext uri="{BB962C8B-B14F-4D97-AF65-F5344CB8AC3E}">
        <p14:creationId xmlns:p14="http://schemas.microsoft.com/office/powerpoint/2010/main" val="34627931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Some Notes on the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HDDMRegressor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() class (3)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791"/>
            <a:ext cx="10515600" cy="5014209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000" dirty="0">
                <a:latin typeface="Avenir Next Condensed" panose="020B0506020202020204" pitchFamily="34" charset="0"/>
              </a:rPr>
              <a:t>You can in principle define a regression model for any (all) of the DDM parameters.</a:t>
            </a:r>
          </a:p>
          <a:p>
            <a:pPr>
              <a:buFontTx/>
              <a:buChar char="-"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>
              <a:buFontTx/>
              <a:buChar char="-"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>
              <a:buFontTx/>
              <a:buChar char="-"/>
            </a:pPr>
            <a:r>
              <a:rPr lang="en-US" sz="2000" dirty="0">
                <a:latin typeface="Avenir Next Condensed" panose="020B0506020202020204" pitchFamily="34" charset="0"/>
              </a:rPr>
              <a:t>For a given regression model you need to define </a:t>
            </a:r>
            <a:r>
              <a:rPr lang="en-US" sz="2000" b="1" dirty="0">
                <a:latin typeface="Avenir Next Condensed" panose="020B0506020202020204" pitchFamily="34" charset="0"/>
              </a:rPr>
              <a:t>two</a:t>
            </a:r>
            <a:r>
              <a:rPr lang="en-US" sz="2000" dirty="0">
                <a:latin typeface="Avenir Next Condensed" panose="020B0506020202020204" pitchFamily="34" charset="0"/>
              </a:rPr>
              <a:t> things:</a:t>
            </a:r>
          </a:p>
          <a:p>
            <a:pPr>
              <a:buFontTx/>
              <a:buChar char="-"/>
            </a:pPr>
            <a:endParaRPr lang="en-US" sz="2000" dirty="0">
              <a:latin typeface="Avenir Next Condensed" panose="020B0506020202020204" pitchFamily="34" charset="0"/>
            </a:endParaRPr>
          </a:p>
          <a:p>
            <a:pPr lvl="1">
              <a:buFontTx/>
              <a:buChar char="-"/>
            </a:pPr>
            <a:r>
              <a:rPr lang="en-US" sz="1600" dirty="0">
                <a:latin typeface="Avenir Next Condensed" panose="020B0506020202020204" pitchFamily="34" charset="0"/>
              </a:rPr>
              <a:t>A </a:t>
            </a:r>
            <a:r>
              <a:rPr lang="en-US" sz="1600" b="1" dirty="0">
                <a:latin typeface="Avenir Next Condensed" panose="020B0506020202020204" pitchFamily="34" charset="0"/>
              </a:rPr>
              <a:t>model string</a:t>
            </a:r>
          </a:p>
          <a:p>
            <a:pPr lvl="1">
              <a:buFontTx/>
              <a:buChar char="-"/>
            </a:pPr>
            <a:endParaRPr lang="en-US" sz="1600" dirty="0">
              <a:latin typeface="Avenir Next Condensed" panose="020B0506020202020204" pitchFamily="34" charset="0"/>
            </a:endParaRPr>
          </a:p>
          <a:p>
            <a:pPr lvl="1">
              <a:buFontTx/>
              <a:buChar char="-"/>
            </a:pPr>
            <a:r>
              <a:rPr lang="en-US" sz="1600" dirty="0">
                <a:latin typeface="Avenir Next Condensed" panose="020B0506020202020204" pitchFamily="34" charset="0"/>
              </a:rPr>
              <a:t>A </a:t>
            </a:r>
            <a:r>
              <a:rPr lang="en-US" sz="1600" b="1" i="1" dirty="0">
                <a:latin typeface="Avenir Next Condensed" panose="020B0506020202020204" pitchFamily="34" charset="0"/>
              </a:rPr>
              <a:t>link function</a:t>
            </a:r>
          </a:p>
          <a:p>
            <a:pPr lvl="1">
              <a:buFontTx/>
              <a:buChar char="-"/>
            </a:pPr>
            <a:endParaRPr lang="en-US" sz="1600" b="1" i="1" dirty="0">
              <a:latin typeface="Avenir Next Condensed" panose="020B0506020202020204" pitchFamily="34" charset="0"/>
            </a:endParaRPr>
          </a:p>
          <a:p>
            <a:pPr marL="457200" lvl="1" indent="0">
              <a:buNone/>
            </a:pPr>
            <a:endParaRPr lang="en-US" sz="1600" b="1" i="1" dirty="0">
              <a:latin typeface="Avenir Next Condensed" panose="020B0506020202020204" pitchFamily="34" charset="0"/>
            </a:endParaRPr>
          </a:p>
          <a:p>
            <a:pPr lvl="1">
              <a:buFontTx/>
              <a:buChar char="-"/>
            </a:pPr>
            <a:endParaRPr lang="en-US" sz="14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6CA5FB-3652-270A-ADC5-78CB722D7DA5}"/>
              </a:ext>
            </a:extLst>
          </p:cNvPr>
          <p:cNvSpPr/>
          <p:nvPr/>
        </p:nvSpPr>
        <p:spPr>
          <a:xfrm>
            <a:off x="1717040" y="4038600"/>
            <a:ext cx="1117600" cy="833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BDFC9B-D251-3AB5-D227-6F08E5B454BE}"/>
              </a:ext>
            </a:extLst>
          </p:cNvPr>
          <p:cNvCxnSpPr/>
          <p:nvPr/>
        </p:nvCxnSpPr>
        <p:spPr>
          <a:xfrm>
            <a:off x="2834640" y="4439920"/>
            <a:ext cx="18999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D592A7-1C8E-D6FF-0106-315AAF666551}"/>
              </a:ext>
            </a:extLst>
          </p:cNvPr>
          <p:cNvSpPr txBox="1"/>
          <p:nvPr/>
        </p:nvSpPr>
        <p:spPr>
          <a:xfrm>
            <a:off x="4899660" y="4239865"/>
            <a:ext cx="1905000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Let’s look at a couple examples !</a:t>
            </a:r>
          </a:p>
        </p:txBody>
      </p:sp>
    </p:spTree>
    <p:extLst>
      <p:ext uri="{BB962C8B-B14F-4D97-AF65-F5344CB8AC3E}">
        <p14:creationId xmlns:p14="http://schemas.microsoft.com/office/powerpoint/2010/main" val="32296947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Some Notes on the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HDDMRegressor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() class (4)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3791"/>
            <a:ext cx="10841089" cy="501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Avenir Next Condensed" panose="020B0506020202020204" pitchFamily="34" charset="0"/>
              </a:rPr>
              <a:t>Link Functions </a:t>
            </a:r>
            <a:r>
              <a:rPr lang="en-US" sz="1800" dirty="0">
                <a:latin typeface="Avenir Next Condensed" panose="020B0506020202020204" pitchFamily="34" charset="0"/>
              </a:rPr>
              <a:t>(we will see code examples):</a:t>
            </a: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The link functions allow great flexibility, however you often want to stick with the </a:t>
            </a:r>
            <a:r>
              <a:rPr lang="en-US" sz="1800" b="1" dirty="0">
                <a:latin typeface="Avenir Next Condensed" panose="020B0506020202020204" pitchFamily="34" charset="0"/>
              </a:rPr>
              <a:t>identity link </a:t>
            </a:r>
            <a:r>
              <a:rPr lang="en-US" sz="1800" dirty="0">
                <a:latin typeface="Avenir Next Condensed" panose="020B0506020202020204" pitchFamily="34" charset="0"/>
              </a:rPr>
              <a:t>in practice.</a:t>
            </a: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venir Next Condensed" panose="020B0506020202020204" pitchFamily="34" charset="0"/>
            </a:endParaRPr>
          </a:p>
          <a:p>
            <a:pPr marL="457200" lvl="1" indent="0">
              <a:buNone/>
            </a:pPr>
            <a:endParaRPr lang="en-US" sz="1600" b="1" i="1" dirty="0">
              <a:latin typeface="Avenir Next Condensed" panose="020B0506020202020204" pitchFamily="34" charset="0"/>
            </a:endParaRPr>
          </a:p>
          <a:p>
            <a:pPr lvl="1">
              <a:buFontTx/>
              <a:buChar char="-"/>
            </a:pPr>
            <a:endParaRPr lang="en-US" sz="14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B6461-61D4-4DDB-7A2F-69CEB5D60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440" y="3301141"/>
            <a:ext cx="1751874" cy="721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8B3668-19B2-A425-8E12-6902CF6CF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114" y="2146905"/>
            <a:ext cx="1471574" cy="721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811DF9-D10D-0DEA-A161-40F569B66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812" y="3230021"/>
            <a:ext cx="2367936" cy="863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002E12-97B7-1AE1-4D6B-6AE64F3F6C39}"/>
              </a:ext>
            </a:extLst>
          </p:cNvPr>
          <p:cNvSpPr txBox="1"/>
          <p:nvPr/>
        </p:nvSpPr>
        <p:spPr>
          <a:xfrm>
            <a:off x="8155767" y="2307530"/>
            <a:ext cx="259932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Standard Linear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32FF96-36F5-A972-B5C6-9A4B544A8EDD}"/>
              </a:ext>
            </a:extLst>
          </p:cNvPr>
          <p:cNvSpPr txBox="1"/>
          <p:nvPr/>
        </p:nvSpPr>
        <p:spPr>
          <a:xfrm>
            <a:off x="8155409" y="3463484"/>
            <a:ext cx="259932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Logistic Link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A3B8EE-6D71-F25D-D4B4-5A320AFC2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190" y="4569609"/>
            <a:ext cx="1707693" cy="7881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2EBD6E-467E-2222-6542-5CFE5820C1F6}"/>
              </a:ext>
            </a:extLst>
          </p:cNvPr>
          <p:cNvSpPr txBox="1"/>
          <p:nvPr/>
        </p:nvSpPr>
        <p:spPr>
          <a:xfrm>
            <a:off x="8155409" y="4739965"/>
            <a:ext cx="259932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Any function 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22021D-371B-5375-FE11-DAA53EEEC750}"/>
              </a:ext>
            </a:extLst>
          </p:cNvPr>
          <p:cNvCxnSpPr>
            <a:cxnSpLocks/>
          </p:cNvCxnSpPr>
          <p:nvPr/>
        </p:nvCxnSpPr>
        <p:spPr>
          <a:xfrm flipV="1">
            <a:off x="4598602" y="2481482"/>
            <a:ext cx="991210" cy="1001463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EE3D34-287D-410F-1AC9-6D7D615CA1C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635946" y="3659059"/>
            <a:ext cx="953866" cy="2762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033D90-89BA-57E2-F690-9B4D645E9052}"/>
              </a:ext>
            </a:extLst>
          </p:cNvPr>
          <p:cNvCxnSpPr>
            <a:cxnSpLocks/>
          </p:cNvCxnSpPr>
          <p:nvPr/>
        </p:nvCxnSpPr>
        <p:spPr>
          <a:xfrm>
            <a:off x="4598602" y="3876340"/>
            <a:ext cx="991210" cy="863625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1695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Some Notes on the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HDDMRegressor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() class (4)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3791"/>
            <a:ext cx="10841089" cy="501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Model Formulations: Deep Dive</a:t>
            </a: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venir Next Condensed" panose="020B0506020202020204" pitchFamily="34" charset="0"/>
            </a:endParaRPr>
          </a:p>
          <a:p>
            <a:pPr marL="457200" lvl="1" indent="0">
              <a:buNone/>
            </a:pPr>
            <a:endParaRPr lang="en-US" sz="1600" b="1" i="1" dirty="0">
              <a:latin typeface="Avenir Next Condensed" panose="020B0506020202020204" pitchFamily="34" charset="0"/>
            </a:endParaRPr>
          </a:p>
          <a:p>
            <a:pPr lvl="1">
              <a:buFontTx/>
              <a:buChar char="-"/>
            </a:pPr>
            <a:endParaRPr lang="en-US" sz="14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9F179-DECC-5D70-DD98-E9F9C714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894" y="1963811"/>
            <a:ext cx="4570828" cy="379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62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 Condensed Ultra Lig" panose="020B0206020202020204" pitchFamily="34" charset="77"/>
              </a:rPr>
              <a:t>(H)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 Condensed Ultra Lig" panose="020B0206020202020204" pitchFamily="34" charset="77"/>
              </a:rPr>
              <a:t>ierarchical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 Condensed Ultra Lig" panose="020B0206020202020204" pitchFamily="34" charset="77"/>
              </a:rPr>
              <a:t> </a:t>
            </a:r>
            <a:r>
              <a:rPr lang="en-US" dirty="0">
                <a:latin typeface="Avenir Next Condensed Ultra Lig" panose="020B0206020202020204" pitchFamily="34" charset="77"/>
              </a:rPr>
              <a:t>(D)rift (D)</a:t>
            </a:r>
            <a:r>
              <a:rPr lang="en-US" dirty="0" err="1">
                <a:latin typeface="Avenir Next Condensed Ultra Lig" panose="020B0206020202020204" pitchFamily="34" charset="77"/>
              </a:rPr>
              <a:t>iffusion</a:t>
            </a:r>
            <a:r>
              <a:rPr lang="en-US" dirty="0">
                <a:latin typeface="Avenir Next Condensed Ultra Lig" panose="020B0206020202020204" pitchFamily="34" charset="77"/>
              </a:rPr>
              <a:t> (M)</a:t>
            </a:r>
            <a:r>
              <a:rPr lang="en-US" dirty="0" err="1">
                <a:latin typeface="Avenir Next Condensed Ultra Lig" panose="020B0206020202020204" pitchFamily="34" charset="77"/>
              </a:rPr>
              <a:t>odel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 Condensed Ultra Lig" panose="020B0206020202020204" pitchFamily="34" charset="77"/>
              </a:rPr>
              <a:t>ing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 Condensed Ultra Lig" panose="020B0206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027B3-FF6E-09D0-73EC-A8C9E75B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42" y="2085974"/>
            <a:ext cx="4793651" cy="34242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E8FA75-482A-B21B-431C-70EDC77825D2}"/>
              </a:ext>
            </a:extLst>
          </p:cNvPr>
          <p:cNvSpPr/>
          <p:nvPr/>
        </p:nvSpPr>
        <p:spPr>
          <a:xfrm>
            <a:off x="3586480" y="4013200"/>
            <a:ext cx="304800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B1B17-02E1-427D-C5A2-816256256FF9}"/>
              </a:ext>
            </a:extLst>
          </p:cNvPr>
          <p:cNvSpPr/>
          <p:nvPr/>
        </p:nvSpPr>
        <p:spPr>
          <a:xfrm>
            <a:off x="3830320" y="3606800"/>
            <a:ext cx="304800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B11D4C-A3A3-AFB6-5038-55315247552A}"/>
              </a:ext>
            </a:extLst>
          </p:cNvPr>
          <p:cNvSpPr/>
          <p:nvPr/>
        </p:nvSpPr>
        <p:spPr>
          <a:xfrm>
            <a:off x="5151120" y="3423920"/>
            <a:ext cx="304800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6ADB4E-1887-DE49-5778-5CA5F6D5F6DF}"/>
              </a:ext>
            </a:extLst>
          </p:cNvPr>
          <p:cNvSpPr/>
          <p:nvPr/>
        </p:nvSpPr>
        <p:spPr>
          <a:xfrm>
            <a:off x="7741920" y="3352800"/>
            <a:ext cx="304800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009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Some Notes on the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HDDMRegressor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() class (5)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3791"/>
            <a:ext cx="10841089" cy="501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Model Formulations: Deep Dive</a:t>
            </a: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venir Next Condensed" panose="020B0506020202020204" pitchFamily="34" charset="0"/>
            </a:endParaRPr>
          </a:p>
          <a:p>
            <a:pPr marL="457200" lvl="1" indent="0">
              <a:buNone/>
            </a:pPr>
            <a:endParaRPr lang="en-US" sz="1600" b="1" i="1" dirty="0">
              <a:latin typeface="Avenir Next Condensed" panose="020B0506020202020204" pitchFamily="34" charset="0"/>
            </a:endParaRPr>
          </a:p>
          <a:p>
            <a:pPr lvl="1">
              <a:buFontTx/>
              <a:buChar char="-"/>
            </a:pPr>
            <a:endParaRPr lang="en-US" sz="14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9F179-DECC-5D70-DD98-E9F9C714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894" y="1963811"/>
            <a:ext cx="4570828" cy="3795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86ED5D-DB0B-0CA8-645F-284262345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84" y="3723623"/>
            <a:ext cx="1575246" cy="1125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ABAF44-436C-F9FB-9806-FE0FE35D981C}"/>
              </a:ext>
            </a:extLst>
          </p:cNvPr>
          <p:cNvSpPr txBox="1"/>
          <p:nvPr/>
        </p:nvSpPr>
        <p:spPr>
          <a:xfrm>
            <a:off x="2865120" y="4818380"/>
            <a:ext cx="1930400" cy="132343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Observed Quantity (Data), assumed to stem from our </a:t>
            </a:r>
            <a:r>
              <a:rPr lang="en-US" sz="2000" i="1" dirty="0">
                <a:latin typeface="Avenir Next Condensed Ultra Lig" panose="020B0206020202020204" pitchFamily="34" charset="77"/>
              </a:rPr>
              <a:t>model.</a:t>
            </a:r>
            <a:endParaRPr lang="en-US" sz="2000" dirty="0">
              <a:latin typeface="Avenir Next Condensed Ultra Lig" panose="020B0206020202020204" pitchFamily="34" charset="77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65B53D-F8C7-C054-38B7-0433B66B114F}"/>
              </a:ext>
            </a:extLst>
          </p:cNvPr>
          <p:cNvCxnSpPr>
            <a:cxnSpLocks/>
          </p:cNvCxnSpPr>
          <p:nvPr/>
        </p:nvCxnSpPr>
        <p:spPr>
          <a:xfrm flipH="1">
            <a:off x="4653280" y="4719320"/>
            <a:ext cx="1957809" cy="259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0998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D0B8C49-A932-FB59-F85A-FE506CFB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654" y="1295089"/>
            <a:ext cx="2971663" cy="981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Some Notes on the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HDDMRegressor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() class (5)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3791"/>
            <a:ext cx="10841089" cy="501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Model Formulations: Deep Dive</a:t>
            </a: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venir Next Condensed" panose="020B0506020202020204" pitchFamily="34" charset="0"/>
            </a:endParaRPr>
          </a:p>
          <a:p>
            <a:pPr marL="457200" lvl="1" indent="0">
              <a:buNone/>
            </a:pPr>
            <a:endParaRPr lang="en-US" sz="1600" b="1" i="1" dirty="0">
              <a:latin typeface="Avenir Next Condensed" panose="020B0506020202020204" pitchFamily="34" charset="0"/>
            </a:endParaRPr>
          </a:p>
          <a:p>
            <a:pPr lvl="1">
              <a:buFontTx/>
              <a:buChar char="-"/>
            </a:pPr>
            <a:endParaRPr lang="en-US" sz="14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9F179-DECC-5D70-DD98-E9F9C7146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894" y="1963811"/>
            <a:ext cx="4570828" cy="379527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AE1E7E-A910-576B-FEC5-C134BD884F35}"/>
              </a:ext>
            </a:extLst>
          </p:cNvPr>
          <p:cNvCxnSpPr/>
          <p:nvPr/>
        </p:nvCxnSpPr>
        <p:spPr>
          <a:xfrm flipV="1">
            <a:off x="7017489" y="2062480"/>
            <a:ext cx="1496591" cy="12903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137D640-9657-33D3-40B3-EC27EC0D89B6}"/>
              </a:ext>
            </a:extLst>
          </p:cNvPr>
          <p:cNvSpPr txBox="1"/>
          <p:nvPr/>
        </p:nvSpPr>
        <p:spPr>
          <a:xfrm>
            <a:off x="8651608" y="1868555"/>
            <a:ext cx="2702191" cy="10156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Computed quantity</a:t>
            </a: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(deterministic transformation / our regression model)</a:t>
            </a:r>
          </a:p>
        </p:txBody>
      </p:sp>
    </p:spTree>
    <p:extLst>
      <p:ext uri="{BB962C8B-B14F-4D97-AF65-F5344CB8AC3E}">
        <p14:creationId xmlns:p14="http://schemas.microsoft.com/office/powerpoint/2010/main" val="3512181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Some Notes on the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HDDMRegressor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() class (5)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3791"/>
            <a:ext cx="10841089" cy="501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Model Formulations: Deep Dive</a:t>
            </a: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venir Next Condensed" panose="020B0506020202020204" pitchFamily="34" charset="0"/>
            </a:endParaRPr>
          </a:p>
          <a:p>
            <a:pPr marL="457200" lvl="1" indent="0">
              <a:buNone/>
            </a:pPr>
            <a:endParaRPr lang="en-US" sz="1600" b="1" i="1" dirty="0">
              <a:latin typeface="Avenir Next Condensed" panose="020B0506020202020204" pitchFamily="34" charset="0"/>
            </a:endParaRPr>
          </a:p>
          <a:p>
            <a:pPr lvl="1">
              <a:buFontTx/>
              <a:buChar char="-"/>
            </a:pPr>
            <a:endParaRPr lang="en-US" sz="14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9F179-DECC-5D70-DD98-E9F9C714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894" y="1963811"/>
            <a:ext cx="4570828" cy="379527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AE1E7E-A910-576B-FEC5-C134BD884F35}"/>
              </a:ext>
            </a:extLst>
          </p:cNvPr>
          <p:cNvCxnSpPr>
            <a:cxnSpLocks/>
          </p:cNvCxnSpPr>
          <p:nvPr/>
        </p:nvCxnSpPr>
        <p:spPr>
          <a:xfrm flipV="1">
            <a:off x="6850308" y="1810708"/>
            <a:ext cx="1623132" cy="2400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137D640-9657-33D3-40B3-EC27EC0D89B6}"/>
              </a:ext>
            </a:extLst>
          </p:cNvPr>
          <p:cNvSpPr txBox="1"/>
          <p:nvPr/>
        </p:nvSpPr>
        <p:spPr>
          <a:xfrm>
            <a:off x="8520349" y="1654879"/>
            <a:ext cx="193040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Fixed: covariates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99898A-D57A-CF3A-2E18-A8326B50F58F}"/>
              </a:ext>
            </a:extLst>
          </p:cNvPr>
          <p:cNvCxnSpPr>
            <a:cxnSpLocks/>
          </p:cNvCxnSpPr>
          <p:nvPr/>
        </p:nvCxnSpPr>
        <p:spPr>
          <a:xfrm flipV="1">
            <a:off x="9135722" y="3365320"/>
            <a:ext cx="710970" cy="2998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F6868A-736A-D28F-2389-11F07DB5E592}"/>
              </a:ext>
            </a:extLst>
          </p:cNvPr>
          <p:cNvCxnSpPr>
            <a:cxnSpLocks/>
          </p:cNvCxnSpPr>
          <p:nvPr/>
        </p:nvCxnSpPr>
        <p:spPr>
          <a:xfrm flipV="1">
            <a:off x="9130064" y="3492680"/>
            <a:ext cx="716628" cy="8408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1D2B9E-A6C4-D1FD-15CF-9BD593C08DD8}"/>
              </a:ext>
            </a:extLst>
          </p:cNvPr>
          <p:cNvCxnSpPr>
            <a:cxnSpLocks/>
          </p:cNvCxnSpPr>
          <p:nvPr/>
        </p:nvCxnSpPr>
        <p:spPr>
          <a:xfrm flipV="1">
            <a:off x="9127235" y="3682936"/>
            <a:ext cx="719457" cy="1380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516DAF5-EE48-728E-6C01-E0EEF29ACC20}"/>
              </a:ext>
            </a:extLst>
          </p:cNvPr>
          <p:cNvSpPr txBox="1"/>
          <p:nvPr/>
        </p:nvSpPr>
        <p:spPr>
          <a:xfrm>
            <a:off x="9983388" y="3228945"/>
            <a:ext cx="2137491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Fixed: prior parameters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212CB7-736F-CC96-01E6-059EC933E7B2}"/>
              </a:ext>
            </a:extLst>
          </p:cNvPr>
          <p:cNvCxnSpPr>
            <a:cxnSpLocks/>
          </p:cNvCxnSpPr>
          <p:nvPr/>
        </p:nvCxnSpPr>
        <p:spPr>
          <a:xfrm flipH="1">
            <a:off x="3626394" y="2949149"/>
            <a:ext cx="8271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9EABF0-1DB9-0F9B-D953-5D51E593BD09}"/>
              </a:ext>
            </a:extLst>
          </p:cNvPr>
          <p:cNvCxnSpPr>
            <a:cxnSpLocks/>
          </p:cNvCxnSpPr>
          <p:nvPr/>
        </p:nvCxnSpPr>
        <p:spPr>
          <a:xfrm flipH="1" flipV="1">
            <a:off x="3626394" y="3088489"/>
            <a:ext cx="892669" cy="5992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2235808-19F6-3BF9-C21A-133E09E0AAC7}"/>
              </a:ext>
            </a:extLst>
          </p:cNvPr>
          <p:cNvSpPr txBox="1"/>
          <p:nvPr/>
        </p:nvSpPr>
        <p:spPr>
          <a:xfrm>
            <a:off x="1377553" y="2812038"/>
            <a:ext cx="2137491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Fixed: prior parameters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2BFF4C9-6F20-94F2-3C62-7032B0A51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486" y="5817686"/>
            <a:ext cx="2971663" cy="9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017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F5A680BE-2C57-DBB3-5D8C-EF0EFA36E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6" y="5759083"/>
            <a:ext cx="2971663" cy="981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Some Notes on the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HDDMRegressor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() class (5)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3791"/>
            <a:ext cx="10841089" cy="501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Model Formulations: Deep Dive</a:t>
            </a: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venir Next Condensed" panose="020B0506020202020204" pitchFamily="34" charset="0"/>
            </a:endParaRPr>
          </a:p>
          <a:p>
            <a:pPr marL="457200" lvl="1" indent="0">
              <a:buNone/>
            </a:pPr>
            <a:endParaRPr lang="en-US" sz="1600" b="1" i="1" dirty="0">
              <a:latin typeface="Avenir Next Condensed" panose="020B0506020202020204" pitchFamily="34" charset="0"/>
            </a:endParaRPr>
          </a:p>
          <a:p>
            <a:pPr lvl="1">
              <a:buFontTx/>
              <a:buChar char="-"/>
            </a:pPr>
            <a:endParaRPr lang="en-US" sz="14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9F179-DECC-5D70-DD98-E9F9C7146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894" y="1963811"/>
            <a:ext cx="4570828" cy="37952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50412C-9619-060D-CF97-46D77D814F00}"/>
              </a:ext>
            </a:extLst>
          </p:cNvPr>
          <p:cNvSpPr/>
          <p:nvPr/>
        </p:nvSpPr>
        <p:spPr>
          <a:xfrm>
            <a:off x="5059680" y="2570480"/>
            <a:ext cx="716628" cy="1483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CDE489-1B25-5343-F005-254B08BB459E}"/>
              </a:ext>
            </a:extLst>
          </p:cNvPr>
          <p:cNvSpPr/>
          <p:nvPr/>
        </p:nvSpPr>
        <p:spPr>
          <a:xfrm>
            <a:off x="7912974" y="3315626"/>
            <a:ext cx="716628" cy="2070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16DF13-0CD2-A3C2-A3C8-C3C69F83649A}"/>
              </a:ext>
            </a:extLst>
          </p:cNvPr>
          <p:cNvCxnSpPr>
            <a:cxnSpLocks/>
          </p:cNvCxnSpPr>
          <p:nvPr/>
        </p:nvCxnSpPr>
        <p:spPr>
          <a:xfrm flipH="1">
            <a:off x="3373120" y="6492875"/>
            <a:ext cx="489237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7D94E0-D48A-D3DB-D810-CCA5D2A0EC40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417994" y="4053840"/>
            <a:ext cx="0" cy="24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04DD0C-6581-CB75-CBD6-3F0DDA02AA7E}"/>
              </a:ext>
            </a:extLst>
          </p:cNvPr>
          <p:cNvCxnSpPr>
            <a:cxnSpLocks/>
          </p:cNvCxnSpPr>
          <p:nvPr/>
        </p:nvCxnSpPr>
        <p:spPr>
          <a:xfrm>
            <a:off x="8265498" y="5386163"/>
            <a:ext cx="0" cy="11067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387D567-009E-947E-F426-C52B68678837}"/>
              </a:ext>
            </a:extLst>
          </p:cNvPr>
          <p:cNvSpPr txBox="1"/>
          <p:nvPr/>
        </p:nvSpPr>
        <p:spPr>
          <a:xfrm>
            <a:off x="611790" y="4553883"/>
            <a:ext cx="2675158" cy="19389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Latent (random) variables.</a:t>
            </a: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Parameters over which we want to get posteriors.</a:t>
            </a:r>
          </a:p>
          <a:p>
            <a:endParaRPr lang="en-US" sz="2000" dirty="0">
              <a:latin typeface="Avenir Next Condensed Ultra Lig" panose="020B0206020202020204" pitchFamily="34" charset="77"/>
            </a:endParaRP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Each has their respective prior assigned. </a:t>
            </a:r>
          </a:p>
        </p:txBody>
      </p:sp>
    </p:spTree>
    <p:extLst>
      <p:ext uri="{BB962C8B-B14F-4D97-AF65-F5344CB8AC3E}">
        <p14:creationId xmlns:p14="http://schemas.microsoft.com/office/powerpoint/2010/main" val="22239856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Some Notes on the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HDDMRegressor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() class (5)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3791"/>
            <a:ext cx="10841089" cy="501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Model Formulations: Deep Dive</a:t>
            </a: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venir Next Condensed" panose="020B0506020202020204" pitchFamily="34" charset="0"/>
            </a:endParaRPr>
          </a:p>
          <a:p>
            <a:pPr marL="457200" lvl="1" indent="0">
              <a:buNone/>
            </a:pPr>
            <a:endParaRPr lang="en-US" sz="1600" b="1" i="1" dirty="0">
              <a:latin typeface="Avenir Next Condensed" panose="020B0506020202020204" pitchFamily="34" charset="0"/>
            </a:endParaRPr>
          </a:p>
          <a:p>
            <a:pPr lvl="1">
              <a:buFontTx/>
              <a:buChar char="-"/>
            </a:pPr>
            <a:endParaRPr lang="en-US" sz="14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9F179-DECC-5D70-DD98-E9F9C714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894" y="1963811"/>
            <a:ext cx="4570828" cy="37952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50412C-9619-060D-CF97-46D77D814F00}"/>
              </a:ext>
            </a:extLst>
          </p:cNvPr>
          <p:cNvSpPr/>
          <p:nvPr/>
        </p:nvSpPr>
        <p:spPr>
          <a:xfrm>
            <a:off x="5059680" y="2617160"/>
            <a:ext cx="716628" cy="698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16DF13-0CD2-A3C2-A3C8-C3C69F83649A}"/>
              </a:ext>
            </a:extLst>
          </p:cNvPr>
          <p:cNvCxnSpPr>
            <a:cxnSpLocks/>
          </p:cNvCxnSpPr>
          <p:nvPr/>
        </p:nvCxnSpPr>
        <p:spPr>
          <a:xfrm flipV="1">
            <a:off x="5424615" y="2131349"/>
            <a:ext cx="0" cy="485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387D567-009E-947E-F426-C52B68678837}"/>
              </a:ext>
            </a:extLst>
          </p:cNvPr>
          <p:cNvSpPr txBox="1"/>
          <p:nvPr/>
        </p:nvSpPr>
        <p:spPr>
          <a:xfrm>
            <a:off x="838199" y="2936739"/>
            <a:ext cx="3055311" cy="22467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For regression models with </a:t>
            </a:r>
            <a:r>
              <a:rPr lang="en-US" sz="2000" b="1" i="1" dirty="0">
                <a:latin typeface="Avenir Next Condensed Ultra Lig" panose="020B0206020202020204" pitchFamily="34" charset="77"/>
              </a:rPr>
              <a:t>identity link functions </a:t>
            </a:r>
            <a:r>
              <a:rPr lang="en-US" sz="2000" dirty="0">
                <a:latin typeface="Avenir Next Condensed Ultra Lig" panose="020B0206020202020204" pitchFamily="34" charset="77"/>
              </a:rPr>
              <a:t>the </a:t>
            </a:r>
            <a:r>
              <a:rPr lang="en-US" sz="2000" i="1" dirty="0">
                <a:latin typeface="Avenir Next Condensed Ultra Lig" panose="020B0206020202020204" pitchFamily="34" charset="77"/>
              </a:rPr>
              <a:t>intercept </a:t>
            </a:r>
            <a:r>
              <a:rPr lang="en-US" sz="2000" dirty="0">
                <a:latin typeface="Avenir Next Condensed Ultra Lig" panose="020B0206020202020204" pitchFamily="34" charset="77"/>
              </a:rPr>
              <a:t>has the </a:t>
            </a:r>
            <a:r>
              <a:rPr lang="en-US" sz="2000" i="1" dirty="0">
                <a:latin typeface="Avenir Next Condensed Ultra Lig" panose="020B0206020202020204" pitchFamily="34" charset="77"/>
              </a:rPr>
              <a:t>same prior as the regressor.</a:t>
            </a:r>
          </a:p>
          <a:p>
            <a:endParaRPr lang="en-US" sz="2000" b="1" i="1" dirty="0">
              <a:latin typeface="Avenir Next Condensed Ultra Lig" panose="020B0206020202020204" pitchFamily="34" charset="77"/>
            </a:endParaRP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The </a:t>
            </a:r>
            <a:r>
              <a:rPr lang="en-US" sz="2000" i="1" dirty="0">
                <a:latin typeface="Avenir Next Condensed Ultra Lig" panose="020B0206020202020204" pitchFamily="34" charset="77"/>
              </a:rPr>
              <a:t>rest of the betas </a:t>
            </a:r>
            <a:r>
              <a:rPr lang="en-US" sz="2000" dirty="0">
                <a:latin typeface="Avenir Next Condensed Ultra Lig" panose="020B0206020202020204" pitchFamily="34" charset="77"/>
              </a:rPr>
              <a:t>get a </a:t>
            </a:r>
            <a:r>
              <a:rPr lang="en-US" sz="2000" i="1" dirty="0">
                <a:latin typeface="Avenir Next Condensed Ultra Lig" panose="020B0206020202020204" pitchFamily="34" charset="77"/>
              </a:rPr>
              <a:t>simple normal priors</a:t>
            </a:r>
            <a:r>
              <a:rPr lang="en-US" sz="2000" dirty="0">
                <a:latin typeface="Avenir Next Condensed Ultra Lig" panose="020B0206020202020204" pitchFamily="34" charset="77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0D3D89-6DA8-4AD3-D254-FE2798F068E4}"/>
              </a:ext>
            </a:extLst>
          </p:cNvPr>
          <p:cNvSpPr/>
          <p:nvPr/>
        </p:nvSpPr>
        <p:spPr>
          <a:xfrm>
            <a:off x="5066301" y="3365700"/>
            <a:ext cx="716628" cy="698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4915BC-BCD6-BD34-F40F-95E9B5746170}"/>
              </a:ext>
            </a:extLst>
          </p:cNvPr>
          <p:cNvCxnSpPr>
            <a:cxnSpLocks/>
          </p:cNvCxnSpPr>
          <p:nvPr/>
        </p:nvCxnSpPr>
        <p:spPr>
          <a:xfrm>
            <a:off x="5424615" y="4064165"/>
            <a:ext cx="0" cy="4511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E3EF417-485B-9517-059B-3F1BE2AFF1AF}"/>
              </a:ext>
            </a:extLst>
          </p:cNvPr>
          <p:cNvSpPr txBox="1"/>
          <p:nvPr/>
        </p:nvSpPr>
        <p:spPr>
          <a:xfrm>
            <a:off x="4921164" y="1731239"/>
            <a:ext cx="1174836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Condensed Ultra Lig" panose="020B0206020202020204" pitchFamily="34" charset="77"/>
              </a:rPr>
              <a:t>Intercept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A84593-C248-FBD9-C4DB-9D27ED1377B7}"/>
              </a:ext>
            </a:extLst>
          </p:cNvPr>
          <p:cNvSpPr txBox="1"/>
          <p:nvPr/>
        </p:nvSpPr>
        <p:spPr>
          <a:xfrm>
            <a:off x="4837197" y="4571527"/>
            <a:ext cx="1174836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Condensed Ultra Lig" panose="020B0206020202020204" pitchFamily="34" charset="77"/>
              </a:rPr>
              <a:t>Covariate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451708C-FB6F-3804-0113-1CF58E21A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994" y="5815285"/>
            <a:ext cx="2971663" cy="9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794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More Notes on Model Formulations: 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</a:br>
            <a:r>
              <a:rPr lang="en-US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depends_on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 ...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(single subject)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C1468-5EF1-2FB4-2B67-787B6FB9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016" y="1746890"/>
            <a:ext cx="4410710" cy="472132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56561E1-ADB1-38BC-1F60-BD4C8932CBB8}"/>
              </a:ext>
            </a:extLst>
          </p:cNvPr>
          <p:cNvSpPr/>
          <p:nvPr/>
        </p:nvSpPr>
        <p:spPr>
          <a:xfrm>
            <a:off x="5240428" y="5898835"/>
            <a:ext cx="1452880" cy="4714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4915BC-BCD6-BD34-F40F-95E9B5746170}"/>
              </a:ext>
            </a:extLst>
          </p:cNvPr>
          <p:cNvCxnSpPr>
            <a:cxnSpLocks/>
          </p:cNvCxnSpPr>
          <p:nvPr/>
        </p:nvCxnSpPr>
        <p:spPr>
          <a:xfrm flipH="1">
            <a:off x="4021228" y="6136640"/>
            <a:ext cx="1219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3AE6E6-DF00-00B6-8F01-F7075C377712}"/>
              </a:ext>
            </a:extLst>
          </p:cNvPr>
          <p:cNvSpPr txBox="1"/>
          <p:nvPr/>
        </p:nvSpPr>
        <p:spPr>
          <a:xfrm>
            <a:off x="2335628" y="5934522"/>
            <a:ext cx="1595069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Stimulus groups</a:t>
            </a:r>
          </a:p>
        </p:txBody>
      </p:sp>
    </p:spTree>
    <p:extLst>
      <p:ext uri="{BB962C8B-B14F-4D97-AF65-F5344CB8AC3E}">
        <p14:creationId xmlns:p14="http://schemas.microsoft.com/office/powerpoint/2010/main" val="18901545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More Notes on Model Formulations: 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</a:br>
            <a:r>
              <a:rPr lang="en-US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depends_on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 ...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(single subject)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C1468-5EF1-2FB4-2B67-787B6FB9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016" y="1746890"/>
            <a:ext cx="4410710" cy="472132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56561E1-ADB1-38BC-1F60-BD4C8932CBB8}"/>
              </a:ext>
            </a:extLst>
          </p:cNvPr>
          <p:cNvSpPr/>
          <p:nvPr/>
        </p:nvSpPr>
        <p:spPr>
          <a:xfrm>
            <a:off x="5748428" y="5458912"/>
            <a:ext cx="1452880" cy="4714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3AE6E6-DF00-00B6-8F01-F7075C377712}"/>
              </a:ext>
            </a:extLst>
          </p:cNvPr>
          <p:cNvSpPr txBox="1"/>
          <p:nvPr/>
        </p:nvSpPr>
        <p:spPr>
          <a:xfrm>
            <a:off x="3723136" y="5494599"/>
            <a:ext cx="873362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Trials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4915BC-BCD6-BD34-F40F-95E9B5746170}"/>
              </a:ext>
            </a:extLst>
          </p:cNvPr>
          <p:cNvCxnSpPr>
            <a:cxnSpLocks/>
          </p:cNvCxnSpPr>
          <p:nvPr/>
        </p:nvCxnSpPr>
        <p:spPr>
          <a:xfrm flipH="1">
            <a:off x="4529228" y="5694654"/>
            <a:ext cx="1219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5032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More Notes on Model Formulations: 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</a:br>
            <a:r>
              <a:rPr lang="en-US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depends_on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 ...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(single subject)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C1468-5EF1-2FB4-2B67-787B6FB9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016" y="1746890"/>
            <a:ext cx="4410710" cy="47213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3AE6E6-DF00-00B6-8F01-F7075C377712}"/>
              </a:ext>
            </a:extLst>
          </p:cNvPr>
          <p:cNvSpPr txBox="1"/>
          <p:nvPr/>
        </p:nvSpPr>
        <p:spPr>
          <a:xfrm>
            <a:off x="1870662" y="3100707"/>
            <a:ext cx="307625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1" dirty="0">
                <a:latin typeface="Avenir Next Condensed Ultra Lig" panose="020B0206020202020204" pitchFamily="34" charset="77"/>
              </a:rPr>
              <a:t>v </a:t>
            </a:r>
            <a:r>
              <a:rPr lang="en-US" sz="2000" dirty="0">
                <a:latin typeface="Avenir Next Condensed Ultra Lig" panose="020B0206020202020204" pitchFamily="34" charset="77"/>
              </a:rPr>
              <a:t>depends on stimulus condition</a:t>
            </a:r>
            <a:endParaRPr lang="en-US" sz="2000" b="1" i="1" dirty="0">
              <a:latin typeface="Avenir Next Condensed Ultra Lig" panose="020B0206020202020204" pitchFamily="34" charset="77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4915BC-BCD6-BD34-F40F-95E9B5746170}"/>
              </a:ext>
            </a:extLst>
          </p:cNvPr>
          <p:cNvCxnSpPr>
            <a:cxnSpLocks/>
          </p:cNvCxnSpPr>
          <p:nvPr/>
        </p:nvCxnSpPr>
        <p:spPr>
          <a:xfrm flipH="1">
            <a:off x="4785360" y="3300762"/>
            <a:ext cx="15345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80D3D89-6DA8-4AD3-D254-FE2798F068E4}"/>
              </a:ext>
            </a:extLst>
          </p:cNvPr>
          <p:cNvSpPr/>
          <p:nvPr/>
        </p:nvSpPr>
        <p:spPr>
          <a:xfrm>
            <a:off x="6309700" y="2951530"/>
            <a:ext cx="716628" cy="698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D6A049-C657-FD9F-045E-089B46BE5C70}"/>
              </a:ext>
            </a:extLst>
          </p:cNvPr>
          <p:cNvSpPr txBox="1"/>
          <p:nvPr/>
        </p:nvSpPr>
        <p:spPr>
          <a:xfrm>
            <a:off x="8048601" y="1828564"/>
            <a:ext cx="307625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same prior for all </a:t>
            </a:r>
            <a:r>
              <a:rPr lang="en-US" sz="2000" b="1" i="1" dirty="0">
                <a:latin typeface="Avenir Next Condensed Ultra Lig" panose="020B0206020202020204" pitchFamily="34" charset="77"/>
              </a:rPr>
              <a:t>v’s</a:t>
            </a:r>
            <a:endParaRPr lang="en-US" sz="2000" dirty="0">
              <a:latin typeface="Avenir Next Condensed Ultra Lig" panose="020B0206020202020204" pitchFamily="34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E9895E-1841-E88E-C5E6-10E0F9AA210C}"/>
              </a:ext>
            </a:extLst>
          </p:cNvPr>
          <p:cNvSpPr/>
          <p:nvPr/>
        </p:nvSpPr>
        <p:spPr>
          <a:xfrm>
            <a:off x="6330020" y="1728142"/>
            <a:ext cx="716628" cy="698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8813AC-4103-5221-652A-2209FD5FB15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026328" y="2028619"/>
            <a:ext cx="10222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6203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More Notes on Model Formulations: 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</a:br>
            <a:r>
              <a:rPr lang="en-US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depends_on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 ...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(hierarchical)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87D567-009E-947E-F426-C52B68678837}"/>
              </a:ext>
            </a:extLst>
          </p:cNvPr>
          <p:cNvSpPr txBox="1"/>
          <p:nvPr/>
        </p:nvSpPr>
        <p:spPr>
          <a:xfrm>
            <a:off x="1153309" y="3684363"/>
            <a:ext cx="3055311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Parameters are now defined on a subject by subject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AFC8D-54F2-6107-7D23-21FABA74F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666" y="1829969"/>
            <a:ext cx="4895414" cy="48804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2E9895E-1841-E88E-C5E6-10E0F9AA210C}"/>
              </a:ext>
            </a:extLst>
          </p:cNvPr>
          <p:cNvSpPr/>
          <p:nvPr/>
        </p:nvSpPr>
        <p:spPr>
          <a:xfrm>
            <a:off x="7526699" y="3775437"/>
            <a:ext cx="716628" cy="20868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DB4D5B-F13F-5A55-51CF-00E0195887C3}"/>
              </a:ext>
            </a:extLst>
          </p:cNvPr>
          <p:cNvSpPr/>
          <p:nvPr/>
        </p:nvSpPr>
        <p:spPr>
          <a:xfrm>
            <a:off x="6410761" y="3684363"/>
            <a:ext cx="716628" cy="704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4915BC-BCD6-BD34-F40F-95E9B5746170}"/>
              </a:ext>
            </a:extLst>
          </p:cNvPr>
          <p:cNvCxnSpPr>
            <a:cxnSpLocks/>
          </p:cNvCxnSpPr>
          <p:nvPr/>
        </p:nvCxnSpPr>
        <p:spPr>
          <a:xfrm flipH="1">
            <a:off x="4318000" y="4036742"/>
            <a:ext cx="209276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89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More Notes on Model Formulations: 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</a:br>
            <a:r>
              <a:rPr lang="en-US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depends_on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 ...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(hierarchical)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87D567-009E-947E-F426-C52B68678837}"/>
              </a:ext>
            </a:extLst>
          </p:cNvPr>
          <p:cNvSpPr txBox="1"/>
          <p:nvPr/>
        </p:nvSpPr>
        <p:spPr>
          <a:xfrm>
            <a:off x="8046631" y="1134881"/>
            <a:ext cx="3055311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And stem from group level priors.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AFC8D-54F2-6107-7D23-21FABA74F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306" y="1852909"/>
            <a:ext cx="4895414" cy="48804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2E9895E-1841-E88E-C5E6-10E0F9AA210C}"/>
              </a:ext>
            </a:extLst>
          </p:cNvPr>
          <p:cNvSpPr/>
          <p:nvPr/>
        </p:nvSpPr>
        <p:spPr>
          <a:xfrm>
            <a:off x="9020219" y="2892894"/>
            <a:ext cx="716628" cy="3751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DB4D5B-F13F-5A55-51CF-00E0195887C3}"/>
              </a:ext>
            </a:extLst>
          </p:cNvPr>
          <p:cNvSpPr/>
          <p:nvPr/>
        </p:nvSpPr>
        <p:spPr>
          <a:xfrm>
            <a:off x="5836682" y="2892894"/>
            <a:ext cx="716628" cy="704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CECF55-B8B7-40F8-95F6-C439C65A207F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9378533" y="1567331"/>
            <a:ext cx="0" cy="1325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7C2DE-A49B-DD1B-52CD-4AB496C8C732}"/>
              </a:ext>
            </a:extLst>
          </p:cNvPr>
          <p:cNvSpPr/>
          <p:nvPr/>
        </p:nvSpPr>
        <p:spPr>
          <a:xfrm>
            <a:off x="7088049" y="1958174"/>
            <a:ext cx="716628" cy="704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7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Quantities of Interest to us: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027B3-FF6E-09D0-73EC-A8C9E75B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42" y="2085974"/>
            <a:ext cx="4793651" cy="34242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9E4A45-E2D8-126F-14AF-07405542C67F}"/>
                  </a:ext>
                </a:extLst>
              </p:cNvPr>
              <p:cNvSpPr txBox="1"/>
              <p:nvPr/>
            </p:nvSpPr>
            <p:spPr>
              <a:xfrm>
                <a:off x="3471925" y="1680581"/>
                <a:ext cx="7109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+)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9E4A45-E2D8-126F-14AF-07405542C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925" y="1680581"/>
                <a:ext cx="710964" cy="276999"/>
              </a:xfrm>
              <a:prstGeom prst="rect">
                <a:avLst/>
              </a:prstGeom>
              <a:blipFill>
                <a:blip r:embed="rId3"/>
                <a:stretch>
                  <a:fillRect l="-12281" r="-1052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98F027-94AD-5ED2-A646-415BA07F9BC2}"/>
                  </a:ext>
                </a:extLst>
              </p:cNvPr>
              <p:cNvSpPr txBox="1"/>
              <p:nvPr/>
            </p:nvSpPr>
            <p:spPr>
              <a:xfrm>
                <a:off x="3499325" y="5524214"/>
                <a:ext cx="7109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−)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98F027-94AD-5ED2-A646-415BA07F9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325" y="5524214"/>
                <a:ext cx="710964" cy="276999"/>
              </a:xfrm>
              <a:prstGeom prst="rect">
                <a:avLst/>
              </a:prstGeom>
              <a:blipFill>
                <a:blip r:embed="rId4"/>
                <a:stretch>
                  <a:fillRect l="-10526" r="-1052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71E4D7-5410-8D7F-82AC-D0DA7BC411ED}"/>
              </a:ext>
            </a:extLst>
          </p:cNvPr>
          <p:cNvCxnSpPr>
            <a:cxnSpLocks/>
          </p:cNvCxnSpPr>
          <p:nvPr/>
        </p:nvCxnSpPr>
        <p:spPr>
          <a:xfrm flipH="1" flipV="1">
            <a:off x="3827407" y="2023672"/>
            <a:ext cx="407999" cy="25483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B38773-B1CC-8B6E-1CA8-398247806786}"/>
              </a:ext>
            </a:extLst>
          </p:cNvPr>
          <p:cNvCxnSpPr>
            <a:cxnSpLocks/>
          </p:cNvCxnSpPr>
          <p:nvPr/>
        </p:nvCxnSpPr>
        <p:spPr>
          <a:xfrm flipH="1">
            <a:off x="3854807" y="5093133"/>
            <a:ext cx="328082" cy="417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E3D8AE-2846-B925-CC26-6E05F0434F53}"/>
                  </a:ext>
                </a:extLst>
              </p:cNvPr>
              <p:cNvSpPr txBox="1"/>
              <p:nvPr/>
            </p:nvSpPr>
            <p:spPr>
              <a:xfrm>
                <a:off x="658318" y="3275619"/>
                <a:ext cx="2686242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venir Next Condensed" panose="020B0506020202020204" pitchFamily="34" charset="0"/>
                  </a:rPr>
                  <a:t>Our data:</a:t>
                </a:r>
              </a:p>
              <a:p>
                <a:endParaRPr lang="en-US" dirty="0">
                  <a:latin typeface="Avenir Next Condensed" panose="020B0506020202020204" pitchFamily="34" charset="0"/>
                </a:endParaRPr>
              </a:p>
              <a:p>
                <a:r>
                  <a:rPr lang="en-US" dirty="0">
                    <a:latin typeface="Avenir Next Condensed" panose="020B0506020202020204" pitchFamily="34" charset="0"/>
                  </a:rPr>
                  <a:t>Reaction times (rt), for </a:t>
                </a:r>
              </a:p>
              <a:p>
                <a:r>
                  <a:rPr lang="en-US" dirty="0">
                    <a:latin typeface="Avenir Next Condensed" panose="020B0506020202020204" pitchFamily="34" charset="0"/>
                  </a:rPr>
                  <a:t>choice 1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venir Next Condensed" panose="020B0506020202020204" pitchFamily="34" charset="0"/>
                  </a:rPr>
                  <a:t>) and choice 2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latin typeface="Avenir Next Condensed" panose="020B0506020202020204" pitchFamily="34" charset="0"/>
                  </a:rPr>
                  <a:t>).</a:t>
                </a:r>
              </a:p>
              <a:p>
                <a:endParaRPr lang="en-US" dirty="0">
                  <a:latin typeface="Avenir Next Condensed" panose="020B0506020202020204" pitchFamily="34" charset="0"/>
                </a:endParaRPr>
              </a:p>
              <a:p>
                <a:endParaRPr lang="en-US" dirty="0">
                  <a:latin typeface="Avenir Next Condensed" panose="020B0506020202020204" pitchFamily="34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E3D8AE-2846-B925-CC26-6E05F0434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18" y="3275619"/>
                <a:ext cx="2686242" cy="1785104"/>
              </a:xfrm>
              <a:prstGeom prst="rect">
                <a:avLst/>
              </a:prstGeom>
              <a:blipFill>
                <a:blip r:embed="rId5"/>
                <a:stretch>
                  <a:fillRect l="-2347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1ED8FA-2D8F-C526-2C4A-83B1221C7284}"/>
              </a:ext>
            </a:extLst>
          </p:cNvPr>
          <p:cNvCxnSpPr>
            <a:cxnSpLocks/>
          </p:cNvCxnSpPr>
          <p:nvPr/>
        </p:nvCxnSpPr>
        <p:spPr>
          <a:xfrm flipV="1">
            <a:off x="2001439" y="1819080"/>
            <a:ext cx="0" cy="13438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B82310-F191-B229-938D-5E23C2AAE2C4}"/>
              </a:ext>
            </a:extLst>
          </p:cNvPr>
          <p:cNvCxnSpPr>
            <a:cxnSpLocks/>
          </p:cNvCxnSpPr>
          <p:nvPr/>
        </p:nvCxnSpPr>
        <p:spPr>
          <a:xfrm flipH="1">
            <a:off x="2001439" y="1820444"/>
            <a:ext cx="134312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55602C-07D9-C785-147C-24A6BADAD110}"/>
              </a:ext>
            </a:extLst>
          </p:cNvPr>
          <p:cNvCxnSpPr>
            <a:cxnSpLocks/>
          </p:cNvCxnSpPr>
          <p:nvPr/>
        </p:nvCxnSpPr>
        <p:spPr>
          <a:xfrm flipV="1">
            <a:off x="2001439" y="4482332"/>
            <a:ext cx="0" cy="11803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B3B97F-75C8-AA56-2CBB-A1ADC45B3AE9}"/>
              </a:ext>
            </a:extLst>
          </p:cNvPr>
          <p:cNvCxnSpPr>
            <a:cxnSpLocks/>
          </p:cNvCxnSpPr>
          <p:nvPr/>
        </p:nvCxnSpPr>
        <p:spPr>
          <a:xfrm flipH="1">
            <a:off x="2001439" y="5677703"/>
            <a:ext cx="14055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0062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More Notes on Model Formulations: 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</a:br>
            <a:r>
              <a:rPr lang="en-US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depends_on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 ...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(hierarchical)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87D567-009E-947E-F426-C52B68678837}"/>
              </a:ext>
            </a:extLst>
          </p:cNvPr>
          <p:cNvSpPr txBox="1"/>
          <p:nvPr/>
        </p:nvSpPr>
        <p:spPr>
          <a:xfrm>
            <a:off x="1208422" y="3082081"/>
            <a:ext cx="3055311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The group level prior mean is defined </a:t>
            </a:r>
            <a:r>
              <a:rPr lang="en-US" sz="2000" i="1" dirty="0">
                <a:latin typeface="Avenir Next Condensed Ultra Lig" panose="020B0206020202020204" pitchFamily="34" charset="77"/>
              </a:rPr>
              <a:t>for each group</a:t>
            </a:r>
            <a:r>
              <a:rPr lang="en-US" sz="2000" dirty="0">
                <a:latin typeface="Avenir Next Condensed Ultra Lig" panose="020B0206020202020204" pitchFamily="34" charset="77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AFC8D-54F2-6107-7D23-21FABA74F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306" y="1852909"/>
            <a:ext cx="4895414" cy="488044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CDB4D5B-F13F-5A55-51CF-00E0195887C3}"/>
              </a:ext>
            </a:extLst>
          </p:cNvPr>
          <p:cNvSpPr/>
          <p:nvPr/>
        </p:nvSpPr>
        <p:spPr>
          <a:xfrm>
            <a:off x="5796042" y="2892894"/>
            <a:ext cx="716628" cy="704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CECF55-B8B7-40F8-95F6-C439C65A207F}"/>
              </a:ext>
            </a:extLst>
          </p:cNvPr>
          <p:cNvCxnSpPr>
            <a:cxnSpLocks/>
          </p:cNvCxnSpPr>
          <p:nvPr/>
        </p:nvCxnSpPr>
        <p:spPr>
          <a:xfrm flipV="1">
            <a:off x="7447216" y="1209040"/>
            <a:ext cx="437797" cy="7378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922FECA-29E2-62BC-9D46-76E9C6DA0B28}"/>
              </a:ext>
            </a:extLst>
          </p:cNvPr>
          <p:cNvSpPr/>
          <p:nvPr/>
        </p:nvSpPr>
        <p:spPr>
          <a:xfrm>
            <a:off x="7088049" y="1958174"/>
            <a:ext cx="716628" cy="704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C2CEC8-3C64-584C-04B6-301DDEC97D9F}"/>
              </a:ext>
            </a:extLst>
          </p:cNvPr>
          <p:cNvCxnSpPr>
            <a:cxnSpLocks/>
          </p:cNvCxnSpPr>
          <p:nvPr/>
        </p:nvCxnSpPr>
        <p:spPr>
          <a:xfrm flipH="1">
            <a:off x="4090738" y="3282136"/>
            <a:ext cx="16959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C3BCB7-7390-490C-0604-647D0F8BD593}"/>
              </a:ext>
            </a:extLst>
          </p:cNvPr>
          <p:cNvSpPr txBox="1"/>
          <p:nvPr/>
        </p:nvSpPr>
        <p:spPr>
          <a:xfrm>
            <a:off x="7985142" y="369358"/>
            <a:ext cx="3055311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The group level prior standard deviation is defined </a:t>
            </a:r>
            <a:r>
              <a:rPr lang="en-US" sz="2000" i="1" dirty="0">
                <a:latin typeface="Avenir Next Condensed Ultra Lig" panose="020B0206020202020204" pitchFamily="34" charset="77"/>
              </a:rPr>
              <a:t>globally</a:t>
            </a:r>
            <a:r>
              <a:rPr lang="en-US" sz="2000" dirty="0">
                <a:latin typeface="Avenir Next Condensed Ultra Lig" panose="020B02060202020202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46144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6BD29-F3BC-1945-9452-4D9A17E4B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929" y="1956248"/>
            <a:ext cx="5020776" cy="4880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More Notes on Model Formulations: 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</a:br>
            <a:r>
              <a:rPr lang="en-US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depends_on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 ...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(hierarchical)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87D567-009E-947E-F426-C52B68678837}"/>
              </a:ext>
            </a:extLst>
          </p:cNvPr>
          <p:cNvSpPr txBox="1"/>
          <p:nvPr/>
        </p:nvSpPr>
        <p:spPr>
          <a:xfrm>
            <a:off x="1208422" y="3082081"/>
            <a:ext cx="3055311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The group level prior mean is defined </a:t>
            </a:r>
            <a:r>
              <a:rPr lang="en-US" sz="2000" i="1" dirty="0">
                <a:latin typeface="Avenir Next Condensed Ultra Lig" panose="020B0206020202020204" pitchFamily="34" charset="77"/>
              </a:rPr>
              <a:t>for each group</a:t>
            </a:r>
            <a:r>
              <a:rPr lang="en-US" sz="2000" dirty="0">
                <a:latin typeface="Avenir Next Condensed Ultra Lig" panose="020B0206020202020204" pitchFamily="34" charset="77"/>
              </a:rPr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DB4D5B-F13F-5A55-51CF-00E0195887C3}"/>
              </a:ext>
            </a:extLst>
          </p:cNvPr>
          <p:cNvSpPr/>
          <p:nvPr/>
        </p:nvSpPr>
        <p:spPr>
          <a:xfrm>
            <a:off x="5796042" y="2892894"/>
            <a:ext cx="716628" cy="704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CECF55-B8B7-40F8-95F6-C439C65A207F}"/>
              </a:ext>
            </a:extLst>
          </p:cNvPr>
          <p:cNvCxnSpPr>
            <a:cxnSpLocks/>
          </p:cNvCxnSpPr>
          <p:nvPr/>
        </p:nvCxnSpPr>
        <p:spPr>
          <a:xfrm flipV="1">
            <a:off x="7813917" y="2155017"/>
            <a:ext cx="437797" cy="7378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922FECA-29E2-62BC-9D46-76E9C6DA0B28}"/>
              </a:ext>
            </a:extLst>
          </p:cNvPr>
          <p:cNvSpPr/>
          <p:nvPr/>
        </p:nvSpPr>
        <p:spPr>
          <a:xfrm>
            <a:off x="7088902" y="2892894"/>
            <a:ext cx="716628" cy="704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C2CEC8-3C64-584C-04B6-301DDEC97D9F}"/>
              </a:ext>
            </a:extLst>
          </p:cNvPr>
          <p:cNvCxnSpPr>
            <a:cxnSpLocks/>
          </p:cNvCxnSpPr>
          <p:nvPr/>
        </p:nvCxnSpPr>
        <p:spPr>
          <a:xfrm flipH="1">
            <a:off x="4090738" y="3282136"/>
            <a:ext cx="16959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C3BCB7-7390-490C-0604-647D0F8BD593}"/>
              </a:ext>
            </a:extLst>
          </p:cNvPr>
          <p:cNvSpPr txBox="1"/>
          <p:nvPr/>
        </p:nvSpPr>
        <p:spPr>
          <a:xfrm>
            <a:off x="8352389" y="1392188"/>
            <a:ext cx="3055311" cy="10156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The group level prior standard deviation is defined </a:t>
            </a:r>
            <a:r>
              <a:rPr lang="en-US" sz="2000" i="1" dirty="0">
                <a:latin typeface="Avenir Next Condensed Ultra Lig" panose="020B0206020202020204" pitchFamily="34" charset="77"/>
              </a:rPr>
              <a:t>group wise</a:t>
            </a:r>
            <a:r>
              <a:rPr lang="en-US" sz="2000" dirty="0">
                <a:latin typeface="Avenir Next Condensed Ultra Lig" panose="020B0206020202020204" pitchFamily="34" charset="77"/>
              </a:rPr>
              <a:t>.</a:t>
            </a:r>
          </a:p>
          <a:p>
            <a:r>
              <a:rPr lang="en-US" sz="2000" dirty="0">
                <a:latin typeface="Avenir Next Condensed Ultra Lig" panose="020B0206020202020204" pitchFamily="34" charset="77"/>
              </a:rPr>
              <a:t>(</a:t>
            </a:r>
            <a:r>
              <a:rPr lang="en-US" sz="2000" i="1" dirty="0">
                <a:latin typeface="Avenir Next Condensed Ultra Lig" panose="020B0206020202020204" pitchFamily="34" charset="77"/>
              </a:rPr>
              <a:t>argument: </a:t>
            </a:r>
            <a:r>
              <a:rPr lang="en-US" sz="2000" i="1" dirty="0" err="1">
                <a:latin typeface="Avenir Next Condensed Ultra Lig" panose="020B0206020202020204" pitchFamily="34" charset="77"/>
              </a:rPr>
              <a:t>std_depends</a:t>
            </a:r>
            <a:r>
              <a:rPr lang="en-US" sz="2000" i="1" dirty="0">
                <a:latin typeface="Avenir Next Condensed Ultra Lig" panose="020B0206020202020204" pitchFamily="34" charset="77"/>
              </a:rPr>
              <a:t> = True)</a:t>
            </a:r>
            <a:endParaRPr lang="en-US" sz="2000" dirty="0">
              <a:latin typeface="Avenir Next Condensed Ultra Lig" panose="020B0206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28011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2510E2-EC06-F908-D368-4BCC3D74F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380" y="2028626"/>
            <a:ext cx="6831791" cy="4733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More Notes on Model Formulations: 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</a:b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Combining </a:t>
            </a:r>
            <a:r>
              <a:rPr lang="en-US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depends_on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 with regression models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venir Next Condensed Ultra Lig" panose="020B0206020202020204" pitchFamily="34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87D567-009E-947E-F426-C52B68678837}"/>
              </a:ext>
            </a:extLst>
          </p:cNvPr>
          <p:cNvSpPr txBox="1"/>
          <p:nvPr/>
        </p:nvSpPr>
        <p:spPr>
          <a:xfrm>
            <a:off x="977071" y="3513822"/>
            <a:ext cx="3055311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This is pretty much as complex as we can go...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DD0B89-1182-50E1-9DAA-4E0F464742E5}"/>
              </a:ext>
            </a:extLst>
          </p:cNvPr>
          <p:cNvSpPr/>
          <p:nvPr/>
        </p:nvSpPr>
        <p:spPr>
          <a:xfrm>
            <a:off x="5420012" y="3161443"/>
            <a:ext cx="716628" cy="704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984D6-DCB0-A54A-A505-010C4FC39D7B}"/>
              </a:ext>
            </a:extLst>
          </p:cNvPr>
          <p:cNvSpPr/>
          <p:nvPr/>
        </p:nvSpPr>
        <p:spPr>
          <a:xfrm>
            <a:off x="5409744" y="4609443"/>
            <a:ext cx="716628" cy="704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6DEC29-FD3B-B555-3615-D431264D169C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3300030" y="5314201"/>
            <a:ext cx="2119982" cy="7924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983E89-5F7A-300C-3502-F54906CE4836}"/>
              </a:ext>
            </a:extLst>
          </p:cNvPr>
          <p:cNvSpPr txBox="1"/>
          <p:nvPr/>
        </p:nvSpPr>
        <p:spPr>
          <a:xfrm>
            <a:off x="1066541" y="5906561"/>
            <a:ext cx="2233489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err="1">
                <a:latin typeface="Avenir Next Condensed Ultra Lig" panose="020B0206020202020204" pitchFamily="34" charset="77"/>
              </a:rPr>
              <a:t>std_depends</a:t>
            </a:r>
            <a:r>
              <a:rPr lang="en-US" sz="2000" i="1" dirty="0">
                <a:latin typeface="Avenir Next Condensed Ultra Lig" panose="020B0206020202020204" pitchFamily="34" charset="77"/>
              </a:rPr>
              <a:t> = True</a:t>
            </a:r>
          </a:p>
        </p:txBody>
      </p:sp>
    </p:spTree>
    <p:extLst>
      <p:ext uri="{BB962C8B-B14F-4D97-AF65-F5344CB8AC3E}">
        <p14:creationId xmlns:p14="http://schemas.microsoft.com/office/powerpoint/2010/main" val="23340101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More Notes on Model Formulations: 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Combining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 </a:t>
            </a:r>
            <a:r>
              <a:rPr lang="en-US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depends_on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with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 regression models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venir Next Condensed Ultra Lig" panose="020B0206020202020204" pitchFamily="34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87D567-009E-947E-F426-C52B68678837}"/>
              </a:ext>
            </a:extLst>
          </p:cNvPr>
          <p:cNvSpPr txBox="1"/>
          <p:nvPr/>
        </p:nvSpPr>
        <p:spPr>
          <a:xfrm>
            <a:off x="977071" y="3513822"/>
            <a:ext cx="3055311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This is pretty much as complex as we can go...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26A2C-6491-2FEC-559A-E4F83E728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189" y="1971040"/>
            <a:ext cx="7562356" cy="47911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70BEE7-CF56-80EB-3231-8A09D35F4396}"/>
              </a:ext>
            </a:extLst>
          </p:cNvPr>
          <p:cNvSpPr/>
          <p:nvPr/>
        </p:nvSpPr>
        <p:spPr>
          <a:xfrm>
            <a:off x="4820682" y="3161443"/>
            <a:ext cx="716628" cy="704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442FDC-83E3-A807-BB06-D934701EFAFB}"/>
              </a:ext>
            </a:extLst>
          </p:cNvPr>
          <p:cNvSpPr/>
          <p:nvPr/>
        </p:nvSpPr>
        <p:spPr>
          <a:xfrm>
            <a:off x="4810414" y="4609443"/>
            <a:ext cx="716628" cy="704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C2CEC8-3C64-584C-04B6-301DDEC97D9F}"/>
              </a:ext>
            </a:extLst>
          </p:cNvPr>
          <p:cNvCxnSpPr>
            <a:cxnSpLocks/>
          </p:cNvCxnSpPr>
          <p:nvPr/>
        </p:nvCxnSpPr>
        <p:spPr>
          <a:xfrm flipH="1">
            <a:off x="3528371" y="5314201"/>
            <a:ext cx="1292311" cy="7924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4BA776-282E-8C65-81F5-F5DD8C509927}"/>
              </a:ext>
            </a:extLst>
          </p:cNvPr>
          <p:cNvSpPr txBox="1"/>
          <p:nvPr/>
        </p:nvSpPr>
        <p:spPr>
          <a:xfrm>
            <a:off x="1066541" y="5906561"/>
            <a:ext cx="2233489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err="1">
                <a:latin typeface="Avenir Next Condensed Ultra Lig" panose="020B0206020202020204" pitchFamily="34" charset="77"/>
              </a:rPr>
              <a:t>std_depends</a:t>
            </a:r>
            <a:r>
              <a:rPr lang="en-US" sz="2000" i="1" dirty="0">
                <a:latin typeface="Avenir Next Condensed Ultra Lig" panose="020B0206020202020204" pitchFamily="34" charset="77"/>
              </a:rPr>
              <a:t> = False</a:t>
            </a:r>
          </a:p>
        </p:txBody>
      </p:sp>
    </p:spTree>
    <p:extLst>
      <p:ext uri="{BB962C8B-B14F-4D97-AF65-F5344CB8AC3E}">
        <p14:creationId xmlns:p14="http://schemas.microsoft.com/office/powerpoint/2010/main" val="28786343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Prior Distributions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3469"/>
            <a:ext cx="11018521" cy="501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In general, we can </a:t>
            </a:r>
            <a:r>
              <a:rPr lang="en-US" sz="1800" b="1" dirty="0">
                <a:latin typeface="Avenir Next Condensed" panose="020B0506020202020204" pitchFamily="34" charset="0"/>
              </a:rPr>
              <a:t>not </a:t>
            </a:r>
            <a:r>
              <a:rPr lang="en-US" sz="1800" dirty="0">
                <a:latin typeface="Avenir Next Condensed" panose="020B0506020202020204" pitchFamily="34" charset="0"/>
              </a:rPr>
              <a:t>pick priors freely in HDDM as of now. </a:t>
            </a: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You can choose between </a:t>
            </a:r>
            <a:r>
              <a:rPr lang="en-US" sz="1800" b="1" dirty="0">
                <a:latin typeface="Avenir Next Condensed" panose="020B0506020202020204" pitchFamily="34" charset="0"/>
              </a:rPr>
              <a:t>informative </a:t>
            </a:r>
            <a:r>
              <a:rPr lang="en-US" sz="1800" dirty="0">
                <a:latin typeface="Avenir Next Condensed" panose="020B0506020202020204" pitchFamily="34" charset="0"/>
              </a:rPr>
              <a:t>and </a:t>
            </a:r>
            <a:r>
              <a:rPr lang="en-US" sz="1800" b="1" dirty="0">
                <a:latin typeface="Avenir Next Condensed" panose="020B0506020202020204" pitchFamily="34" charset="0"/>
              </a:rPr>
              <a:t>uninformative </a:t>
            </a:r>
            <a:r>
              <a:rPr lang="en-US" sz="1800" dirty="0">
                <a:latin typeface="Avenir Next Condensed" panose="020B0506020202020204" pitchFamily="34" charset="0"/>
              </a:rPr>
              <a:t>priors.</a:t>
            </a: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latin typeface="Avenir Next Condensed" panose="020B0506020202020204" pitchFamily="34" charset="0"/>
              </a:rPr>
              <a:t>Uninformative </a:t>
            </a:r>
            <a:r>
              <a:rPr lang="en-US" sz="1800" dirty="0">
                <a:latin typeface="Avenir Next Condensed" panose="020B0506020202020204" pitchFamily="34" charset="0"/>
              </a:rPr>
              <a:t>priors generally assume a uniform distribution.</a:t>
            </a:r>
          </a:p>
          <a:p>
            <a:pPr marL="0" indent="0">
              <a:buNone/>
            </a:pPr>
            <a:endParaRPr lang="en-US" sz="1800" b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latin typeface="Avenir Next Condensed" panose="020B0506020202020204" pitchFamily="34" charset="0"/>
              </a:rPr>
              <a:t>Informative </a:t>
            </a:r>
            <a:r>
              <a:rPr lang="en-US" sz="1800" dirty="0">
                <a:latin typeface="Avenir Next Condensed" panose="020B0506020202020204" pitchFamily="34" charset="0"/>
              </a:rPr>
              <a:t>priors are parameter specific.</a:t>
            </a:r>
            <a:endParaRPr lang="en-US" sz="1800" b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457200" lvl="1" indent="0">
              <a:buNone/>
            </a:pPr>
            <a:endParaRPr lang="en-US" sz="14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A550F-5488-9CEF-0D01-661A09B5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583" y="2353469"/>
            <a:ext cx="4644390" cy="3803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42ED8A-5961-FA1F-A2FB-DBDD34445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328" y="1027906"/>
            <a:ext cx="4914901" cy="12342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13D489-1DD6-92ED-5859-05C24ECEBFFF}"/>
              </a:ext>
            </a:extLst>
          </p:cNvPr>
          <p:cNvSpPr txBox="1"/>
          <p:nvPr/>
        </p:nvSpPr>
        <p:spPr>
          <a:xfrm>
            <a:off x="7409008" y="5982240"/>
            <a:ext cx="3055311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err="1">
                <a:latin typeface="Avenir Next Condensed Ultra Lig" panose="020B0206020202020204" pitchFamily="34" charset="77"/>
              </a:rPr>
              <a:t>Wiecki</a:t>
            </a:r>
            <a:r>
              <a:rPr lang="en-US" sz="1400" dirty="0">
                <a:latin typeface="Avenir Next Condensed Ultra Lig" panose="020B0206020202020204" pitchFamily="34" charset="77"/>
              </a:rPr>
              <a:t> et. al. (2013)</a:t>
            </a:r>
          </a:p>
        </p:txBody>
      </p:sp>
    </p:spTree>
    <p:extLst>
      <p:ext uri="{BB962C8B-B14F-4D97-AF65-F5344CB8AC3E}">
        <p14:creationId xmlns:p14="http://schemas.microsoft.com/office/powerpoint/2010/main" val="22834234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846B-FCBA-A212-4EBA-F6BC933D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E63BA-8B26-66F9-6DA8-B2AD24E30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603"/>
            <a:ext cx="10515600" cy="497427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HDDM: Decomposing the Title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 Using HDDM: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Installation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Notes on Convergence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The Main Classes (HDDM,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HDDMStimCoding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HDDMRegressor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)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Possible model formulations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Priors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latin typeface="Avenir Next Condensed" panose="020B0506020202020204" pitchFamily="34" charset="0"/>
              </a:rPr>
              <a:t>Code Examples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Further Topis (what we ignored)</a:t>
            </a:r>
          </a:p>
        </p:txBody>
      </p:sp>
    </p:spTree>
    <p:extLst>
      <p:ext uri="{BB962C8B-B14F-4D97-AF65-F5344CB8AC3E}">
        <p14:creationId xmlns:p14="http://schemas.microsoft.com/office/powerpoint/2010/main" val="27288533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49C68C-1F58-75D6-7560-3287F2044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412" y="1268668"/>
            <a:ext cx="8027041" cy="45291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513683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846B-FCBA-A212-4EBA-F6BC933D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E63BA-8B26-66F9-6DA8-B2AD24E30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603"/>
            <a:ext cx="10515600" cy="497427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HDDM: Decomposing the Title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 Using HDDM: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Installation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Notes on Convergence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The Main Classes (HDDM,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HDDMStimCoding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HDDMRegressor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)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Possible model formulations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Priors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Code Examples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latin typeface="Avenir Next Condensed" panose="020B0506020202020204" pitchFamily="34" charset="0"/>
              </a:rPr>
              <a:t>Further Topis (what we ignored)</a:t>
            </a:r>
          </a:p>
        </p:txBody>
      </p:sp>
    </p:spTree>
    <p:extLst>
      <p:ext uri="{BB962C8B-B14F-4D97-AF65-F5344CB8AC3E}">
        <p14:creationId xmlns:p14="http://schemas.microsoft.com/office/powerpoint/2010/main" val="38354927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Things we didn’t emphasize (1)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3469"/>
            <a:ext cx="11018521" cy="501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Avenir Next Condensed" panose="020B0506020202020204" pitchFamily="34" charset="0"/>
              </a:rPr>
              <a:t>Variability parameters (</a:t>
            </a:r>
            <a:r>
              <a:rPr lang="en-US" sz="1800" b="1" dirty="0" err="1">
                <a:latin typeface="Avenir Next Condensed" panose="020B0506020202020204" pitchFamily="34" charset="0"/>
              </a:rPr>
              <a:t>sv</a:t>
            </a:r>
            <a:r>
              <a:rPr lang="en-US" sz="1800" b="1" dirty="0">
                <a:latin typeface="Avenir Next Condensed" panose="020B0506020202020204" pitchFamily="34" charset="0"/>
              </a:rPr>
              <a:t>, </a:t>
            </a:r>
            <a:r>
              <a:rPr lang="en-US" sz="1800" b="1" dirty="0" err="1">
                <a:latin typeface="Avenir Next Condensed" panose="020B0506020202020204" pitchFamily="34" charset="0"/>
              </a:rPr>
              <a:t>sz</a:t>
            </a:r>
            <a:r>
              <a:rPr lang="en-US" sz="1800" b="1" dirty="0">
                <a:latin typeface="Avenir Next Condensed" panose="020B0506020202020204" pitchFamily="34" charset="0"/>
              </a:rPr>
              <a:t>, </a:t>
            </a:r>
            <a:r>
              <a:rPr lang="en-US" sz="1800" b="1" dirty="0" err="1">
                <a:latin typeface="Avenir Next Condensed" panose="020B0506020202020204" pitchFamily="34" charset="0"/>
              </a:rPr>
              <a:t>st</a:t>
            </a:r>
            <a:r>
              <a:rPr lang="en-US" sz="1800" b="1" dirty="0">
                <a:latin typeface="Avenir Next Condensed" panose="020B0506020202020204" pitchFamily="34" charset="0"/>
              </a:rPr>
              <a:t>)</a:t>
            </a: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venir Next Condensed" panose="020B0506020202020204" pitchFamily="34" charset="0"/>
              </a:rPr>
              <a:t>Nothing fundamentally changes, however:</a:t>
            </a: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dirty="0">
                <a:latin typeface="Avenir Next Condensed" panose="020B0506020202020204" pitchFamily="34" charset="0"/>
              </a:rPr>
              <a:t>Inference will be slower if you include </a:t>
            </a:r>
            <a:r>
              <a:rPr lang="en-US" sz="1800" dirty="0" err="1">
                <a:latin typeface="Avenir Next Condensed" panose="020B0506020202020204" pitchFamily="34" charset="0"/>
              </a:rPr>
              <a:t>sz</a:t>
            </a:r>
            <a:r>
              <a:rPr lang="en-US" sz="1800" dirty="0">
                <a:latin typeface="Avenir Next Condensed" panose="020B0506020202020204" pitchFamily="34" charset="0"/>
              </a:rPr>
              <a:t> / </a:t>
            </a:r>
            <a:r>
              <a:rPr lang="en-US" sz="1800" dirty="0" err="1">
                <a:latin typeface="Avenir Next Condensed" panose="020B0506020202020204" pitchFamily="34" charset="0"/>
              </a:rPr>
              <a:t>st</a:t>
            </a:r>
            <a:r>
              <a:rPr lang="en-US" sz="1800" dirty="0">
                <a:latin typeface="Avenir Next Condensed" panose="020B0506020202020204" pitchFamily="34" charset="0"/>
              </a:rPr>
              <a:t> (less penalty for including </a:t>
            </a:r>
            <a:r>
              <a:rPr lang="en-US" sz="1800" dirty="0" err="1">
                <a:latin typeface="Avenir Next Condensed" panose="020B0506020202020204" pitchFamily="34" charset="0"/>
              </a:rPr>
              <a:t>sv</a:t>
            </a:r>
            <a:r>
              <a:rPr lang="en-US" sz="1800" dirty="0">
                <a:latin typeface="Avenir Next Condensed" panose="020B0506020202020204" pitchFamily="34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Avenir Next Condensed" panose="020B0506020202020204" pitchFamily="34" charset="0"/>
              </a:rPr>
              <a:t>The variability parameters are hard to identify usually (need lots of data)</a:t>
            </a:r>
          </a:p>
          <a:p>
            <a:pPr marL="342900" indent="-342900">
              <a:buAutoNum type="arabicPeriod"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457200" lvl="1" indent="0">
              <a:buNone/>
            </a:pPr>
            <a:endParaRPr lang="en-US" sz="14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864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Things we didn’t emphasize (2)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3469"/>
            <a:ext cx="11018521" cy="501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Avenir Next Condensed" panose="020B0506020202020204" pitchFamily="34" charset="0"/>
              </a:rPr>
              <a:t>Parameter recovery studies,</a:t>
            </a: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dirty="0">
                <a:latin typeface="Avenir Next Condensed" panose="020B0506020202020204" pitchFamily="34" charset="0"/>
              </a:rPr>
              <a:t>The </a:t>
            </a:r>
            <a:r>
              <a:rPr lang="en-US" sz="1800" i="1" dirty="0" err="1">
                <a:latin typeface="Avenir Next Condensed" panose="020B0506020202020204" pitchFamily="34" charset="0"/>
              </a:rPr>
              <a:t>simulator_h_c</a:t>
            </a:r>
            <a:r>
              <a:rPr lang="en-US" sz="1800" i="1" dirty="0">
                <a:latin typeface="Avenir Next Condensed" panose="020B0506020202020204" pitchFamily="34" charset="0"/>
              </a:rPr>
              <a:t>() </a:t>
            </a:r>
            <a:r>
              <a:rPr lang="en-US" sz="1800" dirty="0">
                <a:latin typeface="Avenir Next Condensed" panose="020B0506020202020204" pitchFamily="34" charset="0"/>
              </a:rPr>
              <a:t>can be </a:t>
            </a:r>
            <a:r>
              <a:rPr lang="en-US" sz="1800" i="1" dirty="0">
                <a:latin typeface="Avenir Next Condensed" panose="020B0506020202020204" pitchFamily="34" charset="0"/>
              </a:rPr>
              <a:t>very </a:t>
            </a:r>
            <a:r>
              <a:rPr lang="en-US" sz="1800" dirty="0">
                <a:latin typeface="Avenir Next Condensed" panose="020B0506020202020204" pitchFamily="34" charset="0"/>
              </a:rPr>
              <a:t>helpful here. (see documentation)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Avenir Next Condensed" panose="020B0506020202020204" pitchFamily="34" charset="0"/>
              </a:rPr>
              <a:t>I personally think it is part of any serious workflow. One needs to make sure that for a given experimental design under assumptions of the likelihood model (DDM) parameter estimation is in fact possible.</a:t>
            </a:r>
          </a:p>
          <a:p>
            <a:pPr marL="342900" indent="-342900">
              <a:buAutoNum type="arabicPeriod"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457200" lvl="1" indent="0">
              <a:buNone/>
            </a:pPr>
            <a:endParaRPr lang="en-US" sz="14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38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Quantities of Interest to us: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027B3-FF6E-09D0-73EC-A8C9E75B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42" y="2085974"/>
            <a:ext cx="4793651" cy="34242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9E4A45-E2D8-126F-14AF-07405542C67F}"/>
                  </a:ext>
                </a:extLst>
              </p:cNvPr>
              <p:cNvSpPr txBox="1"/>
              <p:nvPr/>
            </p:nvSpPr>
            <p:spPr>
              <a:xfrm>
                <a:off x="3471925" y="1680581"/>
                <a:ext cx="7109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+)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9E4A45-E2D8-126F-14AF-07405542C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925" y="1680581"/>
                <a:ext cx="710964" cy="276999"/>
              </a:xfrm>
              <a:prstGeom prst="rect">
                <a:avLst/>
              </a:prstGeom>
              <a:blipFill>
                <a:blip r:embed="rId3"/>
                <a:stretch>
                  <a:fillRect l="-12281" r="-1052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98F027-94AD-5ED2-A646-415BA07F9BC2}"/>
                  </a:ext>
                </a:extLst>
              </p:cNvPr>
              <p:cNvSpPr txBox="1"/>
              <p:nvPr/>
            </p:nvSpPr>
            <p:spPr>
              <a:xfrm>
                <a:off x="3499325" y="5524214"/>
                <a:ext cx="7109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−)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98F027-94AD-5ED2-A646-415BA07F9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325" y="5524214"/>
                <a:ext cx="710964" cy="276999"/>
              </a:xfrm>
              <a:prstGeom prst="rect">
                <a:avLst/>
              </a:prstGeom>
              <a:blipFill>
                <a:blip r:embed="rId4"/>
                <a:stretch>
                  <a:fillRect l="-10526" r="-1052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71E4D7-5410-8D7F-82AC-D0DA7BC411ED}"/>
              </a:ext>
            </a:extLst>
          </p:cNvPr>
          <p:cNvCxnSpPr>
            <a:cxnSpLocks/>
          </p:cNvCxnSpPr>
          <p:nvPr/>
        </p:nvCxnSpPr>
        <p:spPr>
          <a:xfrm flipH="1" flipV="1">
            <a:off x="3827407" y="2023672"/>
            <a:ext cx="407999" cy="25483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B38773-B1CC-8B6E-1CA8-398247806786}"/>
              </a:ext>
            </a:extLst>
          </p:cNvPr>
          <p:cNvCxnSpPr>
            <a:cxnSpLocks/>
          </p:cNvCxnSpPr>
          <p:nvPr/>
        </p:nvCxnSpPr>
        <p:spPr>
          <a:xfrm flipH="1">
            <a:off x="3854807" y="5093133"/>
            <a:ext cx="328082" cy="417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E3D8AE-2846-B925-CC26-6E05F0434F53}"/>
                  </a:ext>
                </a:extLst>
              </p:cNvPr>
              <p:cNvSpPr txBox="1"/>
              <p:nvPr/>
            </p:nvSpPr>
            <p:spPr>
              <a:xfrm>
                <a:off x="658318" y="3275619"/>
                <a:ext cx="2686242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venir Next Condensed" panose="020B0506020202020204" pitchFamily="34" charset="0"/>
                  </a:rPr>
                  <a:t>Our data:</a:t>
                </a:r>
              </a:p>
              <a:p>
                <a:endParaRPr lang="en-US" dirty="0">
                  <a:latin typeface="Avenir Next Condensed" panose="020B0506020202020204" pitchFamily="34" charset="0"/>
                </a:endParaRPr>
              </a:p>
              <a:p>
                <a:r>
                  <a:rPr lang="en-US" dirty="0">
                    <a:latin typeface="Avenir Next Condensed" panose="020B0506020202020204" pitchFamily="34" charset="0"/>
                  </a:rPr>
                  <a:t>Reaction times (rt), for </a:t>
                </a:r>
              </a:p>
              <a:p>
                <a:r>
                  <a:rPr lang="en-US" dirty="0">
                    <a:latin typeface="Avenir Next Condensed" panose="020B0506020202020204" pitchFamily="34" charset="0"/>
                  </a:rPr>
                  <a:t>choice 1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venir Next Condensed" panose="020B0506020202020204" pitchFamily="34" charset="0"/>
                  </a:rPr>
                  <a:t>) and choice 2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latin typeface="Avenir Next Condensed" panose="020B0506020202020204" pitchFamily="34" charset="0"/>
                  </a:rPr>
                  <a:t>).</a:t>
                </a:r>
              </a:p>
              <a:p>
                <a:endParaRPr lang="en-US" dirty="0">
                  <a:latin typeface="Avenir Next Condensed" panose="020B0506020202020204" pitchFamily="34" charset="0"/>
                </a:endParaRPr>
              </a:p>
              <a:p>
                <a:endParaRPr lang="en-US" dirty="0">
                  <a:latin typeface="Avenir Next Condensed" panose="020B0506020202020204" pitchFamily="34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E3D8AE-2846-B925-CC26-6E05F0434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18" y="3275619"/>
                <a:ext cx="2686242" cy="1785104"/>
              </a:xfrm>
              <a:prstGeom prst="rect">
                <a:avLst/>
              </a:prstGeom>
              <a:blipFill>
                <a:blip r:embed="rId5"/>
                <a:stretch>
                  <a:fillRect l="-2347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1ED8FA-2D8F-C526-2C4A-83B1221C7284}"/>
              </a:ext>
            </a:extLst>
          </p:cNvPr>
          <p:cNvCxnSpPr>
            <a:cxnSpLocks/>
          </p:cNvCxnSpPr>
          <p:nvPr/>
        </p:nvCxnSpPr>
        <p:spPr>
          <a:xfrm flipV="1">
            <a:off x="2001439" y="1819080"/>
            <a:ext cx="0" cy="13438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B82310-F191-B229-938D-5E23C2AAE2C4}"/>
              </a:ext>
            </a:extLst>
          </p:cNvPr>
          <p:cNvCxnSpPr>
            <a:cxnSpLocks/>
          </p:cNvCxnSpPr>
          <p:nvPr/>
        </p:nvCxnSpPr>
        <p:spPr>
          <a:xfrm flipH="1">
            <a:off x="2001439" y="1820444"/>
            <a:ext cx="134312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55602C-07D9-C785-147C-24A6BADAD110}"/>
              </a:ext>
            </a:extLst>
          </p:cNvPr>
          <p:cNvCxnSpPr>
            <a:cxnSpLocks/>
          </p:cNvCxnSpPr>
          <p:nvPr/>
        </p:nvCxnSpPr>
        <p:spPr>
          <a:xfrm flipV="1">
            <a:off x="2001439" y="4482332"/>
            <a:ext cx="0" cy="11803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B3B97F-75C8-AA56-2CBB-A1ADC45B3AE9}"/>
              </a:ext>
            </a:extLst>
          </p:cNvPr>
          <p:cNvCxnSpPr>
            <a:cxnSpLocks/>
          </p:cNvCxnSpPr>
          <p:nvPr/>
        </p:nvCxnSpPr>
        <p:spPr>
          <a:xfrm flipH="1">
            <a:off x="2001439" y="5677703"/>
            <a:ext cx="14055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3D8B9EF-736C-4B3D-CFB7-A5113489903D}"/>
              </a:ext>
            </a:extLst>
          </p:cNvPr>
          <p:cNvCxnSpPr>
            <a:cxnSpLocks/>
          </p:cNvCxnSpPr>
          <p:nvPr/>
        </p:nvCxnSpPr>
        <p:spPr>
          <a:xfrm flipH="1">
            <a:off x="4342403" y="1850698"/>
            <a:ext cx="1343121" cy="0"/>
          </a:xfrm>
          <a:prstGeom prst="line">
            <a:avLst/>
          </a:prstGeom>
          <a:ln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400308-E2D6-1C60-CA43-02A9A1A05A2F}"/>
              </a:ext>
            </a:extLst>
          </p:cNvPr>
          <p:cNvCxnSpPr>
            <a:cxnSpLocks/>
          </p:cNvCxnSpPr>
          <p:nvPr/>
        </p:nvCxnSpPr>
        <p:spPr>
          <a:xfrm flipH="1">
            <a:off x="4342402" y="5687109"/>
            <a:ext cx="1343121" cy="0"/>
          </a:xfrm>
          <a:prstGeom prst="line">
            <a:avLst/>
          </a:prstGeom>
          <a:ln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FA0040-CA48-6B86-4A46-CF105E316AE5}"/>
                  </a:ext>
                </a:extLst>
              </p:cNvPr>
              <p:cNvSpPr txBox="1"/>
              <p:nvPr/>
            </p:nvSpPr>
            <p:spPr>
              <a:xfrm>
                <a:off x="5855261" y="1710041"/>
                <a:ext cx="19227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+|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FA0040-CA48-6B86-4A46-CF105E31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261" y="1710041"/>
                <a:ext cx="1922706" cy="276999"/>
              </a:xfrm>
              <a:prstGeom prst="rect">
                <a:avLst/>
              </a:prstGeom>
              <a:blipFill>
                <a:blip r:embed="rId6"/>
                <a:stretch>
                  <a:fillRect l="-3947" t="-4348" r="-394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D3663C3-901A-942F-DB8D-5117257E2C1E}"/>
                  </a:ext>
                </a:extLst>
              </p:cNvPr>
              <p:cNvSpPr txBox="1"/>
              <p:nvPr/>
            </p:nvSpPr>
            <p:spPr>
              <a:xfrm>
                <a:off x="5855261" y="5539203"/>
                <a:ext cx="19227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−|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D3663C3-901A-942F-DB8D-5117257E2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261" y="5539203"/>
                <a:ext cx="1922706" cy="276999"/>
              </a:xfrm>
              <a:prstGeom prst="rect">
                <a:avLst/>
              </a:prstGeom>
              <a:blipFill>
                <a:blip r:embed="rId7"/>
                <a:stretch>
                  <a:fillRect l="-3947" t="-4545" r="-394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CE995C-A7EF-86B0-85E6-7A29884B3093}"/>
                  </a:ext>
                </a:extLst>
              </p:cNvPr>
              <p:cNvSpPr txBox="1"/>
              <p:nvPr/>
            </p:nvSpPr>
            <p:spPr>
              <a:xfrm>
                <a:off x="8847440" y="3372213"/>
                <a:ext cx="26862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venir Next Condensed" panose="020B0506020202020204" pitchFamily="34" charset="0"/>
                  </a:rPr>
                  <a:t>The probability density of a given choice and reaction time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+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venir Next Condensed" panose="020B0506020202020204" pitchFamily="34" charset="0"/>
                  </a:rPr>
                  <a:t> /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−</m:t>
                        </m:r>
                      </m:e>
                    </m:d>
                  </m:oMath>
                </a14:m>
                <a:r>
                  <a:rPr lang="en-US" dirty="0">
                    <a:latin typeface="Avenir Next Condensed" panose="020B0506020202020204" pitchFamily="34" charset="0"/>
                  </a:rPr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CE995C-A7EF-86B0-85E6-7A29884B3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440" y="3372213"/>
                <a:ext cx="2686242" cy="923330"/>
              </a:xfrm>
              <a:prstGeom prst="rect">
                <a:avLst/>
              </a:prstGeom>
              <a:blipFill>
                <a:blip r:embed="rId8"/>
                <a:stretch>
                  <a:fillRect l="-1878" t="-2703" r="-1408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8DA9AC5-E855-CB79-184F-A4C356D5F195}"/>
              </a:ext>
            </a:extLst>
          </p:cNvPr>
          <p:cNvCxnSpPr>
            <a:cxnSpLocks/>
          </p:cNvCxnSpPr>
          <p:nvPr/>
        </p:nvCxnSpPr>
        <p:spPr>
          <a:xfrm flipH="1">
            <a:off x="7895071" y="1848540"/>
            <a:ext cx="2295490" cy="104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9946B2-933A-6819-D334-AABD76C3F766}"/>
              </a:ext>
            </a:extLst>
          </p:cNvPr>
          <p:cNvCxnSpPr>
            <a:cxnSpLocks/>
          </p:cNvCxnSpPr>
          <p:nvPr/>
        </p:nvCxnSpPr>
        <p:spPr>
          <a:xfrm flipH="1">
            <a:off x="7895071" y="5687109"/>
            <a:ext cx="2295490" cy="104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EADC9B6-B4EB-2A28-29BD-5DC99C429B67}"/>
              </a:ext>
            </a:extLst>
          </p:cNvPr>
          <p:cNvCxnSpPr>
            <a:cxnSpLocks/>
          </p:cNvCxnSpPr>
          <p:nvPr/>
        </p:nvCxnSpPr>
        <p:spPr>
          <a:xfrm flipV="1">
            <a:off x="10190561" y="1848540"/>
            <a:ext cx="0" cy="13438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2C4A5EC-1639-6E63-6357-C2B4B97BE9FB}"/>
              </a:ext>
            </a:extLst>
          </p:cNvPr>
          <p:cNvCxnSpPr>
            <a:cxnSpLocks/>
          </p:cNvCxnSpPr>
          <p:nvPr/>
        </p:nvCxnSpPr>
        <p:spPr>
          <a:xfrm flipV="1">
            <a:off x="10190561" y="4504816"/>
            <a:ext cx="0" cy="11803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0187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Things we didn’t emphasize (3)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3469"/>
            <a:ext cx="11018521" cy="501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Avenir Next Condensed" panose="020B0506020202020204" pitchFamily="34" charset="0"/>
              </a:rPr>
              <a:t>HDDMrl</a:t>
            </a:r>
            <a:r>
              <a:rPr lang="en-US" sz="1800" b="1" dirty="0">
                <a:latin typeface="Avenir Next Condensed" panose="020B0506020202020204" pitchFamily="34" charset="0"/>
              </a:rPr>
              <a:t>,</a:t>
            </a: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457200" lvl="1" indent="0">
              <a:buNone/>
            </a:pPr>
            <a:endParaRPr lang="en-US" sz="14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282B9-79F6-4753-9409-20DA7AA74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2760980"/>
            <a:ext cx="6769100" cy="3429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C9722B0-18F6-17E5-2622-C1A76D1900A4}"/>
              </a:ext>
            </a:extLst>
          </p:cNvPr>
          <p:cNvSpPr/>
          <p:nvPr/>
        </p:nvSpPr>
        <p:spPr>
          <a:xfrm>
            <a:off x="4749800" y="2981960"/>
            <a:ext cx="2692400" cy="894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F3B89-0F84-80C4-F48A-6C1F4844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1734">
            <a:off x="6537586" y="1236116"/>
            <a:ext cx="5677930" cy="238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461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17FD29-5623-C047-6285-E95543AF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91">
            <a:off x="6000735" y="1776793"/>
            <a:ext cx="6196120" cy="2971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Things we didn’t emphasize (4)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3469"/>
            <a:ext cx="11018521" cy="501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Avenir Next Condensed" panose="020B0506020202020204" pitchFamily="34" charset="0"/>
              </a:rPr>
              <a:t>LANs and other improvements to HDDM</a:t>
            </a:r>
          </a:p>
          <a:p>
            <a:pPr marL="0" indent="0">
              <a:buNone/>
            </a:pPr>
            <a:endParaRPr lang="en-US" sz="1800" b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457200" lvl="1" indent="0">
              <a:buNone/>
            </a:pPr>
            <a:endParaRPr lang="en-US" sz="14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DD82D-4C3A-92FD-7E49-D5D7819A3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" y="2975238"/>
            <a:ext cx="6096000" cy="314632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FA1A40C-4C25-D24E-42BF-5DF3B51A609B}"/>
              </a:ext>
            </a:extLst>
          </p:cNvPr>
          <p:cNvSpPr/>
          <p:nvPr/>
        </p:nvSpPr>
        <p:spPr>
          <a:xfrm>
            <a:off x="838200" y="4487439"/>
            <a:ext cx="86868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604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Things we didn’t emphasize (5)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8013F-30EF-DE8F-8CC7-FEA40C4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3469"/>
            <a:ext cx="11018521" cy="501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Avenir Next Condensed" panose="020B0506020202020204" pitchFamily="34" charset="0"/>
              </a:rPr>
              <a:t>LANs and other improvements to HDDM</a:t>
            </a:r>
          </a:p>
          <a:p>
            <a:pPr marL="0" indent="0">
              <a:buNone/>
            </a:pPr>
            <a:endParaRPr lang="en-US" sz="1800" b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b="1" i="1" dirty="0">
              <a:latin typeface="Avenir Next Condensed" panose="020B0506020202020204" pitchFamily="34" charset="0"/>
            </a:endParaRPr>
          </a:p>
          <a:p>
            <a:pPr marL="457200" lvl="1" indent="0">
              <a:buNone/>
            </a:pPr>
            <a:endParaRPr lang="en-US" sz="14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venir Next Condensed" panose="020B0506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DD82D-4C3A-92FD-7E49-D5D7819A3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3005718"/>
            <a:ext cx="6096000" cy="314632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FA1A40C-4C25-D24E-42BF-5DF3B51A609B}"/>
              </a:ext>
            </a:extLst>
          </p:cNvPr>
          <p:cNvSpPr/>
          <p:nvPr/>
        </p:nvSpPr>
        <p:spPr>
          <a:xfrm>
            <a:off x="187960" y="4517919"/>
            <a:ext cx="86868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DC181-99DE-B4C1-0106-5CF6D2F6B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47" y="1821552"/>
            <a:ext cx="5093294" cy="45081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798DE05-EA24-4BBA-7DB0-EA9CE3D40C6B}"/>
              </a:ext>
            </a:extLst>
          </p:cNvPr>
          <p:cNvSpPr/>
          <p:nvPr/>
        </p:nvSpPr>
        <p:spPr>
          <a:xfrm>
            <a:off x="6294120" y="2743200"/>
            <a:ext cx="1965960" cy="36575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B08410-AE58-0796-96E6-4933C3DACCD7}"/>
              </a:ext>
            </a:extLst>
          </p:cNvPr>
          <p:cNvCxnSpPr/>
          <p:nvPr/>
        </p:nvCxnSpPr>
        <p:spPr>
          <a:xfrm flipV="1">
            <a:off x="7711440" y="1005840"/>
            <a:ext cx="528320" cy="1910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F4EAFE-1221-1B8A-04E1-092D03EF4FF5}"/>
              </a:ext>
            </a:extLst>
          </p:cNvPr>
          <p:cNvSpPr txBox="1"/>
          <p:nvPr/>
        </p:nvSpPr>
        <p:spPr>
          <a:xfrm>
            <a:off x="8280400" y="627796"/>
            <a:ext cx="2675158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Extensive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4685501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AA882-124D-3C9E-2C75-7A8D1CBD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END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173F1D-C2FD-7250-81F2-EBA2C7FC1139}"/>
              </a:ext>
            </a:extLst>
          </p:cNvPr>
          <p:cNvSpPr txBox="1">
            <a:spLocks/>
          </p:cNvSpPr>
          <p:nvPr/>
        </p:nvSpPr>
        <p:spPr>
          <a:xfrm>
            <a:off x="4759960" y="2766218"/>
            <a:ext cx="3276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Next Condensed Ultra Lig" panose="020B0206020202020204" pitchFamily="34" charset="77"/>
              </a:rPr>
              <a:t>QUESTIONS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627A7-9830-D62D-EAE2-A9D0A1567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642" y="3894274"/>
            <a:ext cx="4029235" cy="277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63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52-48A7-7CD9-65EC-54E59E8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 Ultra Lig" panose="020B0206020202020204" pitchFamily="34" charset="77"/>
              </a:rPr>
              <a:t>Quantities of Interest to us: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027B3-FF6E-09D0-73EC-A8C9E75B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321" y="2425286"/>
            <a:ext cx="4793651" cy="34242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FA0040-CA48-6B86-4A46-CF105E316AE5}"/>
                  </a:ext>
                </a:extLst>
              </p:cNvPr>
              <p:cNvSpPr txBox="1"/>
              <p:nvPr/>
            </p:nvSpPr>
            <p:spPr>
              <a:xfrm>
                <a:off x="4492466" y="1712500"/>
                <a:ext cx="20721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𝑢𝑝𝑝𝑒𝑟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FA0040-CA48-6B86-4A46-CF105E31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466" y="1712500"/>
                <a:ext cx="2072106" cy="276999"/>
              </a:xfrm>
              <a:prstGeom prst="rect">
                <a:avLst/>
              </a:prstGeom>
              <a:blipFill>
                <a:blip r:embed="rId3"/>
                <a:stretch>
                  <a:fillRect l="-2439" r="-36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CE995C-A7EF-86B0-85E6-7A29884B3093}"/>
                  </a:ext>
                </a:extLst>
              </p:cNvPr>
              <p:cNvSpPr txBox="1"/>
              <p:nvPr/>
            </p:nvSpPr>
            <p:spPr>
              <a:xfrm>
                <a:off x="8412725" y="3855218"/>
                <a:ext cx="26862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venir Next Condensed" panose="020B0506020202020204" pitchFamily="34" charset="0"/>
                  </a:rPr>
                  <a:t>Probability of choosing option 1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venir Next Condensed" panose="020B0506020202020204" pitchFamily="34" charset="0"/>
                  </a:rPr>
                  <a:t>) or option 2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latin typeface="Avenir Next Condensed" panose="020B0506020202020204" pitchFamily="34" charset="0"/>
                  </a:rPr>
                  <a:t>).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CE995C-A7EF-86B0-85E6-7A29884B3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725" y="3855218"/>
                <a:ext cx="2686242" cy="646331"/>
              </a:xfrm>
              <a:prstGeom prst="rect">
                <a:avLst/>
              </a:prstGeom>
              <a:blipFill>
                <a:blip r:embed="rId4"/>
                <a:stretch>
                  <a:fillRect l="-1878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EADC9B6-B4EB-2A28-29BD-5DC99C429B67}"/>
              </a:ext>
            </a:extLst>
          </p:cNvPr>
          <p:cNvCxnSpPr>
            <a:cxnSpLocks/>
          </p:cNvCxnSpPr>
          <p:nvPr/>
        </p:nvCxnSpPr>
        <p:spPr>
          <a:xfrm flipV="1">
            <a:off x="9583459" y="1850999"/>
            <a:ext cx="0" cy="16711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2C4A5EC-1639-6E63-6357-C2B4B97BE9FB}"/>
              </a:ext>
            </a:extLst>
          </p:cNvPr>
          <p:cNvCxnSpPr>
            <a:cxnSpLocks/>
          </p:cNvCxnSpPr>
          <p:nvPr/>
        </p:nvCxnSpPr>
        <p:spPr>
          <a:xfrm flipV="1">
            <a:off x="9583459" y="4834599"/>
            <a:ext cx="0" cy="14231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6C677C-5A69-706D-4A6D-5B54B92DCE38}"/>
                  </a:ext>
                </a:extLst>
              </p:cNvPr>
              <p:cNvSpPr txBox="1"/>
              <p:nvPr/>
            </p:nvSpPr>
            <p:spPr>
              <a:xfrm>
                <a:off x="4492466" y="6119215"/>
                <a:ext cx="2048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𝑙𝑜𝑤𝑒𝑟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6C677C-5A69-706D-4A6D-5B54B92DC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466" y="6119215"/>
                <a:ext cx="2048061" cy="276999"/>
              </a:xfrm>
              <a:prstGeom prst="rect">
                <a:avLst/>
              </a:prstGeom>
              <a:blipFill>
                <a:blip r:embed="rId5"/>
                <a:stretch>
                  <a:fillRect l="-2454" r="-306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ECFEDB-4E2C-E7C3-EDA6-F580AF5F50B2}"/>
                  </a:ext>
                </a:extLst>
              </p14:cNvPr>
              <p14:cNvContentPartPr/>
              <p14:nvPr/>
            </p14:nvContentPartPr>
            <p14:xfrm>
              <a:off x="3624787" y="5157525"/>
              <a:ext cx="1324800" cy="217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ECFEDB-4E2C-E7C3-EDA6-F580AF5F50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2147" y="5094885"/>
                <a:ext cx="145044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58F61B3-6A15-BF13-1A29-76F236F206CC}"/>
                  </a:ext>
                </a:extLst>
              </p14:cNvPr>
              <p14:cNvContentPartPr/>
              <p14:nvPr/>
            </p14:nvContentPartPr>
            <p14:xfrm>
              <a:off x="4977667" y="5126565"/>
              <a:ext cx="1156680" cy="327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58F61B3-6A15-BF13-1A29-76F236F206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42027" y="5090925"/>
                <a:ext cx="1228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E267248-4C29-4A87-5014-44047013FED2}"/>
                  </a:ext>
                </a:extLst>
              </p14:cNvPr>
              <p14:cNvContentPartPr/>
              <p14:nvPr/>
            </p14:nvContentPartPr>
            <p14:xfrm>
              <a:off x="3538387" y="5141685"/>
              <a:ext cx="52200" cy="13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E267248-4C29-4A87-5014-44047013FED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02387" y="5105685"/>
                <a:ext cx="1238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11506F1-D7B4-CE60-780F-96B3120BD7F5}"/>
                  </a:ext>
                </a:extLst>
              </p14:cNvPr>
              <p14:cNvContentPartPr/>
              <p14:nvPr/>
            </p14:nvContentPartPr>
            <p14:xfrm>
              <a:off x="3601027" y="2585685"/>
              <a:ext cx="2583000" cy="957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11506F1-D7B4-CE60-780F-96B3120BD7F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38387" y="2522685"/>
                <a:ext cx="2708640" cy="10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6783B46-845F-FAF3-75C7-A6056200CE85}"/>
                  </a:ext>
                </a:extLst>
              </p14:cNvPr>
              <p14:cNvContentPartPr/>
              <p14:nvPr/>
            </p14:nvContentPartPr>
            <p14:xfrm>
              <a:off x="6239467" y="3527805"/>
              <a:ext cx="818280" cy="57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6783B46-845F-FAF3-75C7-A6056200CE8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03467" y="3491805"/>
                <a:ext cx="8899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A00D570-331D-1706-2B4C-5AC2C05608A6}"/>
                  </a:ext>
                </a:extLst>
              </p14:cNvPr>
              <p14:cNvContentPartPr/>
              <p14:nvPr/>
            </p14:nvContentPartPr>
            <p14:xfrm>
              <a:off x="6120307" y="3526365"/>
              <a:ext cx="498240" cy="504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A00D570-331D-1706-2B4C-5AC2C05608A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4307" y="3490365"/>
                <a:ext cx="5698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CC45D6C-2B23-AB8C-2ABC-3984F22E510E}"/>
                  </a:ext>
                </a:extLst>
              </p14:cNvPr>
              <p14:cNvContentPartPr/>
              <p14:nvPr/>
            </p14:nvContentPartPr>
            <p14:xfrm>
              <a:off x="3551347" y="3538965"/>
              <a:ext cx="313560" cy="223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CC45D6C-2B23-AB8C-2ABC-3984F22E510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15707" y="3503325"/>
                <a:ext cx="385200" cy="9396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Right Brace 27">
            <a:extLst>
              <a:ext uri="{FF2B5EF4-FFF2-40B4-BE49-F238E27FC236}">
                <a16:creationId xmlns:a16="http://schemas.microsoft.com/office/drawing/2014/main" id="{88CF48D0-198C-98AB-4FF4-EA518E6CBB87}"/>
              </a:ext>
            </a:extLst>
          </p:cNvPr>
          <p:cNvSpPr/>
          <p:nvPr/>
        </p:nvSpPr>
        <p:spPr>
          <a:xfrm rot="16200000">
            <a:off x="5337093" y="94397"/>
            <a:ext cx="303610" cy="4317285"/>
          </a:xfrm>
          <a:prstGeom prst="righ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FDA4E8E9-18AB-7F01-4E85-8DB5DDC9A3E2}"/>
              </a:ext>
            </a:extLst>
          </p:cNvPr>
          <p:cNvSpPr/>
          <p:nvPr/>
        </p:nvSpPr>
        <p:spPr>
          <a:xfrm rot="5400000">
            <a:off x="5337093" y="3776334"/>
            <a:ext cx="303610" cy="431728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BFF27E-3BDB-B893-6834-B668C0078CEB}"/>
              </a:ext>
            </a:extLst>
          </p:cNvPr>
          <p:cNvCxnSpPr>
            <a:cxnSpLocks/>
          </p:cNvCxnSpPr>
          <p:nvPr/>
        </p:nvCxnSpPr>
        <p:spPr>
          <a:xfrm flipH="1">
            <a:off x="6723089" y="1850999"/>
            <a:ext cx="28603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DF779C-D917-80CD-50E3-2122800152C1}"/>
              </a:ext>
            </a:extLst>
          </p:cNvPr>
          <p:cNvCxnSpPr>
            <a:cxnSpLocks/>
          </p:cNvCxnSpPr>
          <p:nvPr/>
        </p:nvCxnSpPr>
        <p:spPr>
          <a:xfrm flipH="1">
            <a:off x="6723089" y="6257714"/>
            <a:ext cx="28603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4CD4CED-4F88-42CB-8D38-31C14ED675B6}"/>
                  </a:ext>
                </a:extLst>
              </p:cNvPr>
              <p:cNvSpPr txBox="1"/>
              <p:nvPr/>
            </p:nvSpPr>
            <p:spPr>
              <a:xfrm>
                <a:off x="155936" y="5249344"/>
                <a:ext cx="26862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venir Next Condensed" panose="020B0506020202020204" pitchFamily="34" charset="0"/>
                  </a:rPr>
                  <a:t>We care in particular about choice option 2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latin typeface="Avenir Next Condensed" panose="020B0506020202020204" pitchFamily="34" charset="0"/>
                  </a:rPr>
                  <a:t>) in the following, but the logic is equivalent.</a:t>
                </a: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4CD4CED-4F88-42CB-8D38-31C14ED67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36" y="5249344"/>
                <a:ext cx="2686242" cy="1200329"/>
              </a:xfrm>
              <a:prstGeom prst="rect">
                <a:avLst/>
              </a:prstGeom>
              <a:blipFill>
                <a:blip r:embed="rId20"/>
                <a:stretch>
                  <a:fillRect l="-1887" t="-2105"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0FFB756-6B6F-8677-267C-C789E1C231BE}"/>
              </a:ext>
            </a:extLst>
          </p:cNvPr>
          <p:cNvCxnSpPr>
            <a:cxnSpLocks/>
          </p:cNvCxnSpPr>
          <p:nvPr/>
        </p:nvCxnSpPr>
        <p:spPr>
          <a:xfrm flipH="1">
            <a:off x="2400925" y="5374965"/>
            <a:ext cx="1031823" cy="3456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52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12161</TotalTime>
  <Words>3167</Words>
  <Application>Microsoft Macintosh PowerPoint</Application>
  <PresentationFormat>Widescreen</PresentationFormat>
  <Paragraphs>710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Arial</vt:lpstr>
      <vt:lpstr>Avenir Next Condensed</vt:lpstr>
      <vt:lpstr>Avenir Next Condensed Ultra Lig</vt:lpstr>
      <vt:lpstr>Avenir Next Condensed Ultra Light</vt:lpstr>
      <vt:lpstr>Calibri</vt:lpstr>
      <vt:lpstr>Calibri Light</vt:lpstr>
      <vt:lpstr>Cambria Math</vt:lpstr>
      <vt:lpstr>Wingdings</vt:lpstr>
      <vt:lpstr>Office Theme</vt:lpstr>
      <vt:lpstr>HDDM Tutorial</vt:lpstr>
      <vt:lpstr>Outline</vt:lpstr>
      <vt:lpstr>Outline</vt:lpstr>
      <vt:lpstr>What is HDDM ?</vt:lpstr>
      <vt:lpstr>(H)ierarchical (D)rift (D)iffusion (M)odeling</vt:lpstr>
      <vt:lpstr>(H)ierarchical (D)rift (D)iffusion (M)odeling</vt:lpstr>
      <vt:lpstr>Quantities of Interest to us:</vt:lpstr>
      <vt:lpstr>Quantities of Interest to us:</vt:lpstr>
      <vt:lpstr>Quantities of Interest to us:</vt:lpstr>
      <vt:lpstr>Quantities of Interest to us:</vt:lpstr>
      <vt:lpstr>Questions ?</vt:lpstr>
      <vt:lpstr>What is the DDM useful for?</vt:lpstr>
      <vt:lpstr>Experimental Paradigms</vt:lpstr>
      <vt:lpstr>Experimental Paradigms: A closer look</vt:lpstr>
      <vt:lpstr>Experimental Paradigms: A closer look</vt:lpstr>
      <vt:lpstr>Experimental Paradigms: A closer look</vt:lpstr>
      <vt:lpstr>Experimental Paradigms: A closer look</vt:lpstr>
      <vt:lpstr>Experimental Paradigms: A closer look</vt:lpstr>
      <vt:lpstr>Go-NoGo what’s different ?</vt:lpstr>
      <vt:lpstr>Go-NoGo what’s different ?</vt:lpstr>
      <vt:lpstr>Go-NoGo what’s different ?</vt:lpstr>
      <vt:lpstr>PowerPoint Presentation</vt:lpstr>
      <vt:lpstr>Experimental Paradigms: A broader look</vt:lpstr>
      <vt:lpstr>(H)ierarchical (D)rift (D)iffusion (M)odeling</vt:lpstr>
      <vt:lpstr>(H)ierarchical (D)rift (D)iffusion (M)odeling</vt:lpstr>
      <vt:lpstr>(H)ierarchical (D)rift (D)iffusion (M)odeling</vt:lpstr>
      <vt:lpstr>(H)ierarchical (D)rift (D)iffusion (M)odeling</vt:lpstr>
      <vt:lpstr>(H)ierarchical (D)rift (D)iffusion (M)odeling</vt:lpstr>
      <vt:lpstr>Questions ?</vt:lpstr>
      <vt:lpstr>Outline</vt:lpstr>
      <vt:lpstr>Installation !</vt:lpstr>
      <vt:lpstr>Turning the crank</vt:lpstr>
      <vt:lpstr>Turning the crank</vt:lpstr>
      <vt:lpstr>Turning the crank</vt:lpstr>
      <vt:lpstr>Assessing Convergence </vt:lpstr>
      <vt:lpstr>Assessing Convergence </vt:lpstr>
      <vt:lpstr>Assessing Convergence</vt:lpstr>
      <vt:lpstr>Assessing Convergence</vt:lpstr>
      <vt:lpstr>Assessing Convergence</vt:lpstr>
      <vt:lpstr>Assessing Convergence</vt:lpstr>
      <vt:lpstr>Assessing Convergence: Other Metrics </vt:lpstr>
      <vt:lpstr>Experimental Paradigms and HDDM() counterparts</vt:lpstr>
      <vt:lpstr>Experimental Paradigms and HDDM() counterparts</vt:lpstr>
      <vt:lpstr>Experimental Paradigms and HDDM() counterparts</vt:lpstr>
      <vt:lpstr>Experimental Paradigms and HDDM() counterparts</vt:lpstr>
      <vt:lpstr>Experimental Paradigms and HDDM() counterparts</vt:lpstr>
      <vt:lpstr>Experimental Paradigms and HDDM() counterparts</vt:lpstr>
      <vt:lpstr>Experimental Paradigms and HDDM() counterparts</vt:lpstr>
      <vt:lpstr>Some Notes on the HDDMRegressor() class (1)</vt:lpstr>
      <vt:lpstr>Intermezzo: What is HDDMStimCoding?</vt:lpstr>
      <vt:lpstr>Intermezzo: What is Stim-Coding?</vt:lpstr>
      <vt:lpstr>Intermezzo: What is Stim-Coding?</vt:lpstr>
      <vt:lpstr>Intermezzo: What is Stim-Coding?</vt:lpstr>
      <vt:lpstr>Some Notes on the HDDMRegressor() class (2)</vt:lpstr>
      <vt:lpstr>Some Notes on the HDDMRegressor() class (3)</vt:lpstr>
      <vt:lpstr>Some Notes on the HDDMRegressor() class (3)</vt:lpstr>
      <vt:lpstr>Some Notes on the HDDMRegressor() class (3)</vt:lpstr>
      <vt:lpstr>Some Notes on the HDDMRegressor() class (4)</vt:lpstr>
      <vt:lpstr>Some Notes on the HDDMRegressor() class (4)</vt:lpstr>
      <vt:lpstr>Some Notes on the HDDMRegressor() class (5)</vt:lpstr>
      <vt:lpstr>Some Notes on the HDDMRegressor() class (5)</vt:lpstr>
      <vt:lpstr>Some Notes on the HDDMRegressor() class (5)</vt:lpstr>
      <vt:lpstr>Some Notes on the HDDMRegressor() class (5)</vt:lpstr>
      <vt:lpstr>Some Notes on the HDDMRegressor() class (5)</vt:lpstr>
      <vt:lpstr>More Notes on Model Formulations:  depends_on ... (single subject)</vt:lpstr>
      <vt:lpstr>More Notes on Model Formulations:  depends_on ... (single subject)</vt:lpstr>
      <vt:lpstr>More Notes on Model Formulations:  depends_on ... (single subject)</vt:lpstr>
      <vt:lpstr>More Notes on Model Formulations:  depends_on ... (hierarchical)</vt:lpstr>
      <vt:lpstr>More Notes on Model Formulations:  depends_on ... (hierarchical)</vt:lpstr>
      <vt:lpstr>More Notes on Model Formulations:  depends_on ... (hierarchical)</vt:lpstr>
      <vt:lpstr>More Notes on Model Formulations:  depends_on ... (hierarchical)</vt:lpstr>
      <vt:lpstr>More Notes on Model Formulations:  Combining depends_on with regression models</vt:lpstr>
      <vt:lpstr>More Notes on Model Formulations:  Combining depends_on with regression models</vt:lpstr>
      <vt:lpstr>Prior Distributions</vt:lpstr>
      <vt:lpstr>Outline</vt:lpstr>
      <vt:lpstr>PowerPoint Presentation</vt:lpstr>
      <vt:lpstr>Outline</vt:lpstr>
      <vt:lpstr>Things we didn’t emphasize (1)</vt:lpstr>
      <vt:lpstr>Things we didn’t emphasize (2)</vt:lpstr>
      <vt:lpstr>Things we didn’t emphasize (3)</vt:lpstr>
      <vt:lpstr>Things we didn’t emphasize (4)</vt:lpstr>
      <vt:lpstr>Things we didn’t emphasize (5)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HDDM Tutorial</dc:title>
  <dc:creator>Alexander Fengler</dc:creator>
  <cp:lastModifiedBy>Alexander Fengler</cp:lastModifiedBy>
  <cp:revision>7</cp:revision>
  <dcterms:created xsi:type="dcterms:W3CDTF">2022-05-02T14:51:36Z</dcterms:created>
  <dcterms:modified xsi:type="dcterms:W3CDTF">2022-05-11T01:32:52Z</dcterms:modified>
</cp:coreProperties>
</file>